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7"/>
  </p:notesMasterIdLst>
  <p:handoutMasterIdLst>
    <p:handoutMasterId r:id="rId18"/>
  </p:handoutMasterIdLst>
  <p:sldIdLst>
    <p:sldId id="257" r:id="rId2"/>
    <p:sldId id="272" r:id="rId3"/>
    <p:sldId id="289" r:id="rId4"/>
    <p:sldId id="290" r:id="rId5"/>
    <p:sldId id="292" r:id="rId6"/>
    <p:sldId id="291" r:id="rId7"/>
    <p:sldId id="299" r:id="rId8"/>
    <p:sldId id="296" r:id="rId9"/>
    <p:sldId id="300" r:id="rId10"/>
    <p:sldId id="297" r:id="rId11"/>
    <p:sldId id="301" r:id="rId12"/>
    <p:sldId id="298" r:id="rId13"/>
    <p:sldId id="302" r:id="rId14"/>
    <p:sldId id="293" r:id="rId15"/>
    <p:sldId id="294" r:id="rId16"/>
  </p:sldIdLst>
  <p:sldSz cx="9144000" cy="6858000" type="screen4x3"/>
  <p:notesSz cx="6735763" cy="9799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50021"/>
    <a:srgbClr val="CCECFF"/>
    <a:srgbClr val="DDF2FF"/>
    <a:srgbClr val="FFFF00"/>
    <a:srgbClr val="CCFFCC"/>
    <a:srgbClr val="FFD9FF"/>
    <a:srgbClr val="F6E2A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565" cy="490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5" tIns="45202" rIns="90405" bIns="4520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199" y="0"/>
            <a:ext cx="2917992" cy="490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5" tIns="45202" rIns="90405" bIns="4520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07542"/>
            <a:ext cx="2919565" cy="490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5" tIns="45202" rIns="90405" bIns="4520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199" y="9307542"/>
            <a:ext cx="2917992" cy="490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5" tIns="45202" rIns="90405" bIns="4520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1506BC-F727-423F-8063-F66426B97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3237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565" cy="490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5" tIns="45202" rIns="90405" bIns="4520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199" y="0"/>
            <a:ext cx="2917992" cy="490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5" tIns="45202" rIns="90405" bIns="4520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5013"/>
            <a:ext cx="4899025" cy="3675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836" y="4654554"/>
            <a:ext cx="5387666" cy="4410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5" tIns="45202" rIns="90405" bIns="452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07542"/>
            <a:ext cx="2919565" cy="490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5" tIns="45202" rIns="90405" bIns="4520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199" y="9307542"/>
            <a:ext cx="2917992" cy="490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5" tIns="45202" rIns="90405" bIns="4520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FB29623-DEDA-477C-A9B1-96B64FB46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21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88D58-54B7-43DD-9074-3EFD0475BB1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422920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DDE8A-B28C-430D-B67C-47A3A99E3AF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215966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4076D-DDF2-4A34-9EE4-266075BACE0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323718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9DA3E-A5C1-4321-92B9-767D84350B8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3150917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39050-B430-4A36-B419-EFBDB6420AC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268708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B11BA-CD6D-46A4-94AF-CB0BCE3B1D4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274415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249CB-A708-4630-8BD3-90594CF1B1D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223469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10D03-5B26-48E8-B3F5-A732FE70A42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128244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A71DE-93D0-46F3-BCC8-1E6F746D2FF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285399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E5B5A-5010-4711-9766-A1D32B8C611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250143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8519F-3774-4DA7-A9FD-5765BDF0634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241147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BC7274D3-D8E5-4992-B2A2-5B0F76CE4C5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8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osca.md/" TargetMode="External"/><Relationship Id="rId2" Type="http://schemas.openxmlformats.org/officeDocument/2006/relationships/hyperlink" Target="mailto:alex.rosca@h2020.md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osca.md/" TargetMode="External"/><Relationship Id="rId2" Type="http://schemas.openxmlformats.org/officeDocument/2006/relationships/hyperlink" Target="mailto:alex.rosca@h2020.m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0338" y="41275"/>
            <a:ext cx="6551612" cy="21209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solidFill>
                  <a:srgbClr val="0070C0"/>
                </a:solidFill>
                <a:latin typeface="Times New Roman" pitchFamily="18" charset="0"/>
              </a:rPr>
              <a:t>Programul Cadru al UE de Cercetare-Inovare</a:t>
            </a:r>
            <a:br>
              <a:rPr lang="en-US" sz="3600" smtClean="0">
                <a:solidFill>
                  <a:srgbClr val="0070C0"/>
                </a:solidFill>
                <a:latin typeface="Times New Roman" pitchFamily="18" charset="0"/>
              </a:rPr>
            </a:br>
            <a:r>
              <a:rPr lang="en-US" sz="3600" b="1" smtClean="0">
                <a:solidFill>
                  <a:srgbClr val="0070C0"/>
                </a:solidFill>
                <a:latin typeface="Times New Roman" pitchFamily="18" charset="0"/>
              </a:rPr>
              <a:t>ORIZONT 2020 (2014-2020)</a:t>
            </a:r>
            <a:endParaRPr lang="ru-RU" sz="3600" b="1" smtClean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292600"/>
            <a:ext cx="6480175" cy="2041525"/>
          </a:xfrm>
        </p:spPr>
        <p:txBody>
          <a:bodyPr/>
          <a:lstStyle/>
          <a:p>
            <a:pPr algn="r"/>
            <a:r>
              <a:rPr lang="en-US" sz="2000" b="1" dirty="0" smtClean="0">
                <a:solidFill>
                  <a:srgbClr val="0070C0"/>
                </a:solidFill>
              </a:rPr>
              <a:t>Dr.</a:t>
            </a:r>
            <a:r>
              <a:rPr lang="ro-RO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Alexandru</a:t>
            </a:r>
            <a:r>
              <a:rPr lang="en-US" sz="2000" b="1" dirty="0" smtClean="0">
                <a:solidFill>
                  <a:srgbClr val="0070C0"/>
                </a:solidFill>
              </a:rPr>
              <a:t> ROSCA</a:t>
            </a:r>
            <a:endParaRPr lang="ro-RO" sz="2000" b="1" dirty="0" smtClean="0">
              <a:solidFill>
                <a:srgbClr val="0070C0"/>
              </a:solidFill>
            </a:endParaRPr>
          </a:p>
          <a:p>
            <a:pPr algn="r"/>
            <a:r>
              <a:rPr lang="en-US" sz="2000" b="1" dirty="0" err="1" smtClean="0">
                <a:solidFill>
                  <a:srgbClr val="0070C0"/>
                </a:solidFill>
              </a:rPr>
              <a:t>Punct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Național</a:t>
            </a:r>
            <a:r>
              <a:rPr lang="en-US" sz="2000" b="1" dirty="0" smtClean="0">
                <a:solidFill>
                  <a:srgbClr val="0070C0"/>
                </a:solidFill>
              </a:rPr>
              <a:t> de Contact</a:t>
            </a:r>
            <a:r>
              <a:rPr lang="ro-RO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Acțiuniile</a:t>
            </a:r>
            <a:r>
              <a:rPr lang="en-US" sz="2000" b="1" i="1" dirty="0" smtClean="0">
                <a:solidFill>
                  <a:srgbClr val="0070C0"/>
                </a:solidFill>
              </a:rPr>
              <a:t> MSC</a:t>
            </a:r>
            <a:endParaRPr lang="ru-RU" sz="2000" b="1" i="1" dirty="0" smtClean="0">
              <a:solidFill>
                <a:srgbClr val="0070C0"/>
              </a:solidFill>
            </a:endParaRPr>
          </a:p>
          <a:p>
            <a:pPr algn="r"/>
            <a:r>
              <a:rPr lang="en-US" sz="2000" b="1" dirty="0" err="1" smtClean="0">
                <a:solidFill>
                  <a:srgbClr val="0070C0"/>
                </a:solidFill>
              </a:rPr>
              <a:t>Institutul</a:t>
            </a:r>
            <a:r>
              <a:rPr lang="en-US" sz="2000" b="1" dirty="0" smtClean="0">
                <a:solidFill>
                  <a:srgbClr val="0070C0"/>
                </a:solidFill>
              </a:rPr>
              <a:t> de </a:t>
            </a:r>
            <a:r>
              <a:rPr lang="en-US" sz="2000" b="1" dirty="0" err="1" smtClean="0">
                <a:solidFill>
                  <a:srgbClr val="0070C0"/>
                </a:solidFill>
              </a:rPr>
              <a:t>Studii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Enciclopedice</a:t>
            </a:r>
            <a:r>
              <a:rPr lang="en-US" sz="2000" b="1" dirty="0" smtClean="0">
                <a:solidFill>
                  <a:srgbClr val="0070C0"/>
                </a:solidFill>
              </a:rPr>
              <a:t> al A</a:t>
            </a:r>
            <a:r>
              <a:rPr lang="ro-RO" sz="2000" b="1" dirty="0" smtClean="0">
                <a:solidFill>
                  <a:srgbClr val="0070C0"/>
                </a:solidFill>
              </a:rPr>
              <a:t>ȘM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algn="r"/>
            <a:r>
              <a:rPr lang="en-US" sz="1800" dirty="0" smtClean="0"/>
              <a:t>Tel: </a:t>
            </a:r>
            <a:r>
              <a:rPr lang="en-US" sz="1800" b="1" dirty="0" smtClean="0"/>
              <a:t>+37379349358 </a:t>
            </a:r>
            <a:endParaRPr lang="en-US" sz="1800" dirty="0" smtClean="0"/>
          </a:p>
          <a:p>
            <a:pPr algn="r"/>
            <a:r>
              <a:rPr lang="en-US" sz="1800" dirty="0" smtClean="0"/>
              <a:t>E-mail: </a:t>
            </a:r>
            <a:r>
              <a:rPr lang="en-US" sz="1800" b="1" u="sng" dirty="0" smtClean="0">
                <a:hlinkClick r:id="rId2"/>
              </a:rPr>
              <a:t>alex.rosca@h2020.md</a:t>
            </a:r>
            <a:endParaRPr lang="en-US" sz="1800" dirty="0" smtClean="0"/>
          </a:p>
          <a:p>
            <a:pPr algn="r"/>
            <a:r>
              <a:rPr lang="ro-RO" sz="1800" dirty="0" err="1" smtClean="0"/>
              <a:t>Skype</a:t>
            </a:r>
            <a:r>
              <a:rPr lang="ro-RO" sz="1800" b="1" dirty="0" smtClean="0"/>
              <a:t>: </a:t>
            </a:r>
            <a:r>
              <a:rPr lang="ro-RO" sz="1800" b="1" u="sng" dirty="0" err="1" smtClean="0">
                <a:hlinkClick r:id="rId3"/>
              </a:rPr>
              <a:t>rosca.md</a:t>
            </a:r>
            <a:r>
              <a:rPr lang="ro-RO" sz="1800" dirty="0" smtClean="0"/>
              <a:t> </a:t>
            </a:r>
            <a:endParaRPr lang="ru-RU" sz="1800" b="1" i="1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3076" name="Picture 6" descr="C:\Users\Lidia\Documents\HORISONT 2020\H2020 LOGOS\LOGO MOLDOVA TO ERA_201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2919413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"/>
          <p:cNvSpPr>
            <a:spLocks noChangeArrowheads="1"/>
          </p:cNvSpPr>
          <p:nvPr/>
        </p:nvSpPr>
        <p:spPr bwMode="auto">
          <a:xfrm>
            <a:off x="1835150" y="2708275"/>
            <a:ext cx="6769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/>
            <a:r>
              <a:rPr lang="ru-RU" sz="3600" b="1">
                <a:solidFill>
                  <a:srgbClr val="A50021"/>
                </a:solidFill>
              </a:rPr>
              <a:t>EXCELENȚĂ ȘTIINȚIFICĂ</a:t>
            </a:r>
            <a:endParaRPr lang="en-US" sz="3600" b="1">
              <a:solidFill>
                <a:srgbClr val="A50021"/>
              </a:solidFill>
            </a:endParaRPr>
          </a:p>
          <a:p>
            <a:pPr marL="342900" indent="-342900" algn="ctr"/>
            <a:r>
              <a:rPr lang="en-US" sz="2800" b="1" i="1"/>
              <a:t>Ac</a:t>
            </a:r>
            <a:r>
              <a:rPr lang="ro-RO" sz="2800" b="1" i="1"/>
              <a:t>ţ</a:t>
            </a:r>
            <a:r>
              <a:rPr lang="en-US" sz="2800" b="1" i="1"/>
              <a:t>iunile Marie-Sklodowska Curie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11560" y="281555"/>
            <a:ext cx="7992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600" b="1" dirty="0" smtClean="0">
                <a:solidFill>
                  <a:srgbClr val="A50021"/>
                </a:solidFill>
                <a:latin typeface="Times New Roman" pitchFamily="18" charset="0"/>
              </a:rPr>
              <a:t>RISE - </a:t>
            </a:r>
            <a:r>
              <a:rPr lang="ru-RU" sz="1600" b="1" dirty="0" smtClean="0">
                <a:solidFill>
                  <a:srgbClr val="A50021"/>
                </a:solidFill>
                <a:latin typeface="Times New Roman" pitchFamily="18" charset="0"/>
              </a:rPr>
              <a:t>COOPERARE INTERNAŢIONALĂ </a:t>
            </a:r>
            <a:r>
              <a:rPr lang="en-US" sz="1600" b="1" dirty="0" smtClean="0">
                <a:solidFill>
                  <a:srgbClr val="A50021"/>
                </a:solidFill>
                <a:latin typeface="Times New Roman" pitchFamily="18" charset="0"/>
              </a:rPr>
              <a:t>Ș</a:t>
            </a:r>
            <a:r>
              <a:rPr lang="ru-RU" sz="1600" b="1" dirty="0" smtClean="0">
                <a:solidFill>
                  <a:srgbClr val="A50021"/>
                </a:solidFill>
                <a:latin typeface="Times New Roman" pitchFamily="18" charset="0"/>
              </a:rPr>
              <a:t>I INTER-SECTORIALĂ PRIN SCHIMB</a:t>
            </a:r>
            <a:r>
              <a:rPr lang="en-US" sz="1600" b="1" dirty="0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US" sz="1600" b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US" sz="1600" b="1" dirty="0" smtClean="0">
                <a:solidFill>
                  <a:srgbClr val="A50021"/>
                </a:solidFill>
                <a:latin typeface="Times New Roman" pitchFamily="18" charset="0"/>
              </a:rPr>
              <a:t>D</a:t>
            </a:r>
            <a:r>
              <a:rPr lang="ru-RU" sz="1600" b="1" dirty="0" smtClean="0">
                <a:solidFill>
                  <a:srgbClr val="A50021"/>
                </a:solidFill>
                <a:latin typeface="Times New Roman" pitchFamily="18" charset="0"/>
              </a:rPr>
              <a:t>E PERSONAL DE CERCETARE ŞI INOVAR</a:t>
            </a:r>
            <a:r>
              <a:rPr lang="en-US" sz="1600" b="1" dirty="0" smtClean="0">
                <a:solidFill>
                  <a:srgbClr val="A50021"/>
                </a:solidFill>
                <a:latin typeface="Times New Roman" pitchFamily="18" charset="0"/>
              </a:rPr>
              <a:t>E</a:t>
            </a:r>
            <a:endParaRPr lang="en-US" sz="1600" b="1" dirty="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196753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i="1" dirty="0" smtClean="0"/>
              <a:t>S</a:t>
            </a:r>
            <a:r>
              <a:rPr lang="vi-VN" b="1" i="1" dirty="0" smtClean="0"/>
              <a:t>timularea inovării prin intermediul schimburilor de cunoștințe</a:t>
            </a:r>
            <a:r>
              <a:rPr lang="ro-RO" b="1" i="1" dirty="0" smtClean="0"/>
              <a:t>. P</a:t>
            </a:r>
            <a:r>
              <a:rPr lang="vi-VN" b="1" i="1" dirty="0" smtClean="0"/>
              <a:t>romova</a:t>
            </a:r>
            <a:r>
              <a:rPr lang="ro-RO" b="1" i="1" dirty="0" smtClean="0"/>
              <a:t>rea</a:t>
            </a:r>
            <a:r>
              <a:rPr lang="vi-VN" b="1" i="1" dirty="0" smtClean="0"/>
              <a:t> colabor</a:t>
            </a:r>
            <a:r>
              <a:rPr lang="ro-RO" b="1" i="1" dirty="0" err="1" smtClean="0"/>
              <a:t>ării</a:t>
            </a:r>
            <a:r>
              <a:rPr lang="ro-RO" b="1" i="1" dirty="0" smtClean="0"/>
              <a:t> </a:t>
            </a:r>
            <a:r>
              <a:rPr lang="vi-VN" b="1" i="1" dirty="0" smtClean="0"/>
              <a:t>internaţional</a:t>
            </a:r>
            <a:r>
              <a:rPr lang="ro-RO" b="1" i="1" dirty="0" smtClean="0"/>
              <a:t>e</a:t>
            </a:r>
            <a:r>
              <a:rPr lang="vi-VN" b="1" i="1" dirty="0" smtClean="0"/>
              <a:t> şi inter</a:t>
            </a:r>
            <a:r>
              <a:rPr lang="ro-RO" b="1" i="1" dirty="0" smtClean="0"/>
              <a:t>-</a:t>
            </a:r>
            <a:r>
              <a:rPr lang="vi-VN" b="1" i="1" dirty="0" smtClean="0"/>
              <a:t>sector</a:t>
            </a:r>
            <a:r>
              <a:rPr lang="ro-RO" b="1" i="1" dirty="0" err="1" smtClean="0"/>
              <a:t>iale</a:t>
            </a:r>
            <a:r>
              <a:rPr lang="vi-VN" b="1" i="1" dirty="0" smtClean="0"/>
              <a:t> prin intermediul cercetării şi</a:t>
            </a:r>
            <a:r>
              <a:rPr lang="ro-RO" b="1" i="1" dirty="0" smtClean="0"/>
              <a:t> </a:t>
            </a:r>
            <a:r>
              <a:rPr lang="vi-VN" b="1" i="1" dirty="0" smtClean="0"/>
              <a:t>schimbu</a:t>
            </a:r>
            <a:r>
              <a:rPr lang="ro-RO" b="1" i="1" dirty="0" smtClean="0"/>
              <a:t>lui</a:t>
            </a:r>
            <a:r>
              <a:rPr lang="vi-VN" b="1" i="1" dirty="0" smtClean="0"/>
              <a:t> de personal de inovare</a:t>
            </a:r>
            <a:r>
              <a:rPr lang="ro-RO" b="1" i="1" dirty="0" smtClean="0"/>
              <a:t> și cercetare.</a:t>
            </a:r>
            <a:endParaRPr lang="ru-RU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348880"/>
            <a:ext cx="78488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vi-VN" dirty="0" smtClean="0"/>
              <a:t>Schimb de personal pentru a stimula transferul de cunoştinţe</a:t>
            </a:r>
            <a:r>
              <a:rPr lang="en-US" dirty="0" smtClean="0"/>
              <a:t>;</a:t>
            </a:r>
            <a:endParaRPr lang="vi-VN" dirty="0" smtClean="0"/>
          </a:p>
          <a:p>
            <a:pPr algn="just">
              <a:buFont typeface="Wingdings" pitchFamily="2" charset="2"/>
              <a:buChar char="ü"/>
            </a:pPr>
            <a:endParaRPr lang="vi-VN" dirty="0" smtClean="0"/>
          </a:p>
          <a:p>
            <a:pPr algn="just">
              <a:buFont typeface="Wingdings" pitchFamily="2" charset="2"/>
              <a:buChar char="ü"/>
            </a:pPr>
            <a:r>
              <a:rPr lang="vi-VN" dirty="0" smtClean="0"/>
              <a:t>Schimb flexibil intersectorial (în Europa) și internaţional (cu ţări terțe) de personal de înaltă calificare de cercetare şi inovare</a:t>
            </a:r>
            <a:r>
              <a:rPr lang="en-US" dirty="0" smtClean="0"/>
              <a:t>;</a:t>
            </a:r>
            <a:endParaRPr lang="vi-VN" dirty="0" smtClean="0"/>
          </a:p>
          <a:p>
            <a:pPr algn="just">
              <a:buFont typeface="Wingdings" pitchFamily="2" charset="2"/>
              <a:buChar char="ü"/>
            </a:pPr>
            <a:endParaRPr lang="vi-VN" dirty="0" smtClean="0"/>
          </a:p>
          <a:p>
            <a:pPr algn="just">
              <a:buFont typeface="Wingdings" pitchFamily="2" charset="2"/>
              <a:buChar char="ü"/>
            </a:pPr>
            <a:r>
              <a:rPr lang="vi-VN" dirty="0" smtClean="0"/>
              <a:t>Recrutările nu sunt prevăzute</a:t>
            </a:r>
            <a:r>
              <a:rPr lang="en-US" dirty="0" smtClean="0"/>
              <a:t>;</a:t>
            </a:r>
            <a:endParaRPr lang="vi-VN" dirty="0" smtClean="0"/>
          </a:p>
          <a:p>
            <a:pPr algn="just">
              <a:buFont typeface="Wingdings" pitchFamily="2" charset="2"/>
              <a:buChar char="ü"/>
            </a:pPr>
            <a:endParaRPr lang="vi-VN" dirty="0" smtClean="0"/>
          </a:p>
          <a:p>
            <a:pPr algn="just">
              <a:buFont typeface="Wingdings" pitchFamily="2" charset="2"/>
              <a:buChar char="ü"/>
            </a:pPr>
            <a:r>
              <a:rPr lang="vi-VN" dirty="0" smtClean="0"/>
              <a:t>Regulă unică de eligibilitate pentru consorţiu</a:t>
            </a:r>
            <a:r>
              <a:rPr lang="en-US" dirty="0" smtClean="0"/>
              <a:t>;</a:t>
            </a:r>
            <a:endParaRPr lang="ro-RO" dirty="0" smtClean="0"/>
          </a:p>
          <a:p>
            <a:pPr algn="just">
              <a:buFont typeface="Wingdings" pitchFamily="2" charset="2"/>
              <a:buChar char="ü"/>
            </a:pPr>
            <a:endParaRPr lang="ro-RO" dirty="0" smtClean="0"/>
          </a:p>
          <a:p>
            <a:pPr algn="just">
              <a:buFont typeface="Wingdings" pitchFamily="2" charset="2"/>
              <a:buChar char="ü"/>
            </a:pPr>
            <a:r>
              <a:rPr lang="ro-RO" dirty="0" smtClean="0">
                <a:solidFill>
                  <a:srgbClr val="FF0000"/>
                </a:solidFill>
              </a:rPr>
              <a:t>N.B. </a:t>
            </a:r>
            <a:r>
              <a:rPr lang="ro-RO" dirty="0" smtClean="0"/>
              <a:t>În cadrul UE doar detașări inter-sectoriale;</a:t>
            </a:r>
            <a:endParaRPr lang="vi-VN" dirty="0" smtClean="0"/>
          </a:p>
          <a:p>
            <a:pPr algn="just">
              <a:buFont typeface="Wingdings" pitchFamily="2" charset="2"/>
              <a:buChar char="ü"/>
            </a:pPr>
            <a:endParaRPr lang="vi-VN" dirty="0" smtClean="0"/>
          </a:p>
          <a:p>
            <a:pPr algn="just">
              <a:buFont typeface="Wingdings" pitchFamily="2" charset="2"/>
              <a:buChar char="ü"/>
            </a:pPr>
            <a:r>
              <a:rPr lang="vi-VN" dirty="0" smtClean="0">
                <a:solidFill>
                  <a:srgbClr val="FF0000"/>
                </a:solidFill>
              </a:rPr>
              <a:t>N.B. </a:t>
            </a:r>
            <a:r>
              <a:rPr lang="vi-VN" dirty="0" smtClean="0"/>
              <a:t>Bazat pe un proiect comun de cercetare, începând cu </a:t>
            </a:r>
            <a:r>
              <a:rPr lang="vi-VN" i="1" dirty="0" smtClean="0"/>
              <a:t>Orizont 2020</a:t>
            </a:r>
            <a:r>
              <a:rPr lang="en-US" dirty="0" smtClean="0"/>
              <a:t>.</a:t>
            </a:r>
            <a:endParaRPr lang="vi-VN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557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11560" y="35334"/>
            <a:ext cx="79928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600" b="1" dirty="0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ro-RO" sz="1600" b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u-RU" sz="1600" b="1" dirty="0" smtClean="0">
                <a:solidFill>
                  <a:srgbClr val="A50021"/>
                </a:solidFill>
                <a:latin typeface="Times New Roman" pitchFamily="18" charset="0"/>
              </a:rPr>
              <a:t>COOPERARE INTERNAŢIONALĂ </a:t>
            </a:r>
            <a:r>
              <a:rPr lang="en-US" sz="1600" b="1" dirty="0" smtClean="0">
                <a:solidFill>
                  <a:srgbClr val="A50021"/>
                </a:solidFill>
                <a:latin typeface="Times New Roman" pitchFamily="18" charset="0"/>
              </a:rPr>
              <a:t>Ș</a:t>
            </a:r>
            <a:r>
              <a:rPr lang="ru-RU" sz="1600" b="1" dirty="0" smtClean="0">
                <a:solidFill>
                  <a:srgbClr val="A50021"/>
                </a:solidFill>
                <a:latin typeface="Times New Roman" pitchFamily="18" charset="0"/>
              </a:rPr>
              <a:t>I INTER-SECTORIALĂ PRIN SCHIMB</a:t>
            </a:r>
            <a:r>
              <a:rPr lang="en-US" sz="1600" b="1" dirty="0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US" sz="1600" b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US" sz="1600" b="1" dirty="0" smtClean="0">
                <a:solidFill>
                  <a:srgbClr val="A50021"/>
                </a:solidFill>
                <a:latin typeface="Times New Roman" pitchFamily="18" charset="0"/>
              </a:rPr>
              <a:t>D</a:t>
            </a:r>
            <a:r>
              <a:rPr lang="ru-RU" sz="1600" b="1" dirty="0" smtClean="0">
                <a:solidFill>
                  <a:srgbClr val="A50021"/>
                </a:solidFill>
                <a:latin typeface="Times New Roman" pitchFamily="18" charset="0"/>
              </a:rPr>
              <a:t>E PERSONAL DE CERCETARE ŞI INOVAR</a:t>
            </a:r>
            <a:r>
              <a:rPr lang="en-US" sz="1600" b="1" dirty="0" smtClean="0">
                <a:solidFill>
                  <a:srgbClr val="A50021"/>
                </a:solidFill>
                <a:latin typeface="Times New Roman" pitchFamily="18" charset="0"/>
              </a:rPr>
              <a:t>E</a:t>
            </a:r>
            <a:r>
              <a:rPr lang="ro-RO" sz="1600" b="1" dirty="0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ro-RO" sz="1600" b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o-RO" sz="1600" b="1" u="sng" dirty="0" smtClean="0">
                <a:solidFill>
                  <a:srgbClr val="A50021"/>
                </a:solidFill>
                <a:latin typeface="Times New Roman" pitchFamily="18" charset="0"/>
              </a:rPr>
              <a:t> DETALII</a:t>
            </a:r>
            <a:endParaRPr lang="en-US" sz="1600" b="1" dirty="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556792"/>
            <a:ext cx="8352928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vi-VN" sz="20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Bugetul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70 </a:t>
            </a:r>
            <a:r>
              <a:rPr lang="ro-RO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mln</a:t>
            </a:r>
            <a:r>
              <a:rPr lang="ro-RO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EUR </a:t>
            </a:r>
            <a:r>
              <a:rPr lang="vi-VN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în 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2014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vi-VN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vi-VN" sz="2000" b="1" dirty="0" err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Durata</a:t>
            </a:r>
            <a:r>
              <a:rPr lang="ro-RO" sz="20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r>
              <a:rPr lang="vi-VN" sz="20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maxim 4 ani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vi-VN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o-RO" sz="2000" b="1" dirty="0" err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vi-VN" sz="2000" b="1" dirty="0" err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ligibilitate minimă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participanţi din 3 ţări diferite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ro-RO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c.p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MS/AC)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vi-VN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vi-VN" sz="2000" b="1" dirty="0" err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Detașarea 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personal (1-12 luni)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vi-VN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vi-VN" sz="2000" b="1" dirty="0" err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Regula de mobilitate 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 se aplică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vi-VN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o-RO" sz="20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vi-VN" sz="20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ligibilitate pentru personal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6 luni apartenență instituțională înaintea detașării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vi-VN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vi-VN" sz="2000" b="1" dirty="0" err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Maxim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540 cercetător-lună pe consorţiu.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557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7544" y="209546"/>
            <a:ext cx="7992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600" b="1" dirty="0" smtClean="0">
                <a:solidFill>
                  <a:srgbClr val="A50021"/>
                </a:solidFill>
                <a:latin typeface="Times New Roman" pitchFamily="18" charset="0"/>
              </a:rPr>
              <a:t>COFUND - </a:t>
            </a:r>
            <a:r>
              <a:rPr lang="en-US" sz="1600" b="1" dirty="0" smtClean="0">
                <a:solidFill>
                  <a:srgbClr val="A50021"/>
                </a:solidFill>
                <a:latin typeface="Times New Roman" pitchFamily="18" charset="0"/>
              </a:rPr>
              <a:t>C</a:t>
            </a:r>
            <a:r>
              <a:rPr lang="ru-RU" sz="1600" b="1" dirty="0" smtClean="0">
                <a:solidFill>
                  <a:srgbClr val="A50021"/>
                </a:solidFill>
                <a:latin typeface="Times New Roman" pitchFamily="18" charset="0"/>
              </a:rPr>
              <a:t>OFINANŢAREA PROGRAMELOR REGIONALE, NAŢIONALE ŞI INTERNAŢIONALE DE DOCTORAT ŞIPOSTDOCTORAT</a:t>
            </a:r>
            <a:endParaRPr lang="en-US" sz="1600" b="1" dirty="0" smtClean="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96752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b="1" i="1" dirty="0" smtClean="0"/>
              <a:t>S</a:t>
            </a:r>
            <a:r>
              <a:rPr lang="en-US" b="1" i="1" dirty="0" err="1" smtClean="0"/>
              <a:t>timula</a:t>
            </a:r>
            <a:r>
              <a:rPr lang="ro-RO" b="1" i="1" dirty="0" smtClean="0"/>
              <a:t>rea</a:t>
            </a:r>
            <a:r>
              <a:rPr lang="en-US" b="1" i="1" dirty="0" smtClean="0"/>
              <a:t> </a:t>
            </a:r>
            <a:r>
              <a:rPr lang="en-US" b="1" i="1" dirty="0" err="1" smtClean="0"/>
              <a:t>programe</a:t>
            </a:r>
            <a:r>
              <a:rPr lang="ro-RO" b="1" i="1" dirty="0" smtClean="0"/>
              <a:t>lor</a:t>
            </a:r>
            <a:r>
              <a:rPr lang="en-US" b="1" i="1" dirty="0" smtClean="0"/>
              <a:t> </a:t>
            </a:r>
            <a:r>
              <a:rPr lang="en-US" b="1" i="1" dirty="0" err="1" smtClean="0"/>
              <a:t>regionale</a:t>
            </a:r>
            <a:r>
              <a:rPr lang="en-US" b="1" i="1" dirty="0" smtClean="0"/>
              <a:t>, </a:t>
            </a:r>
            <a:r>
              <a:rPr lang="en-US" b="1" i="1" dirty="0" err="1" smtClean="0"/>
              <a:t>naţionale</a:t>
            </a:r>
            <a:r>
              <a:rPr lang="en-US" b="1" i="1" dirty="0" smtClean="0"/>
              <a:t> </a:t>
            </a:r>
            <a:r>
              <a:rPr lang="en-US" b="1" i="1" dirty="0" err="1" smtClean="0"/>
              <a:t>sau</a:t>
            </a:r>
            <a:r>
              <a:rPr lang="en-US" b="1" i="1" dirty="0" smtClean="0"/>
              <a:t> </a:t>
            </a:r>
            <a:r>
              <a:rPr lang="en-US" b="1" i="1" dirty="0" err="1" smtClean="0"/>
              <a:t>internaţionale</a:t>
            </a:r>
            <a:r>
              <a:rPr lang="en-US" b="1" i="1" dirty="0" smtClean="0"/>
              <a:t> </a:t>
            </a:r>
            <a:r>
              <a:rPr lang="en-US" b="1" i="1" dirty="0" err="1" smtClean="0"/>
              <a:t>pentru</a:t>
            </a:r>
            <a:r>
              <a:rPr lang="en-US" b="1" i="1" dirty="0" smtClean="0"/>
              <a:t> a </a:t>
            </a:r>
            <a:r>
              <a:rPr lang="en-US" b="1" i="1" dirty="0" err="1" smtClean="0"/>
              <a:t>promova</a:t>
            </a:r>
            <a:r>
              <a:rPr lang="en-US" b="1" i="1" dirty="0" smtClean="0"/>
              <a:t> </a:t>
            </a:r>
            <a:r>
              <a:rPr lang="en-US" b="1" i="1" dirty="0" err="1" smtClean="0"/>
              <a:t>excelen</a:t>
            </a:r>
            <a:r>
              <a:rPr lang="ro-RO" b="1" i="1" dirty="0" smtClean="0"/>
              <a:t>ț</a:t>
            </a:r>
            <a:r>
              <a:rPr lang="en-US" b="1" i="1" dirty="0" smtClean="0"/>
              <a:t>a</a:t>
            </a:r>
            <a:r>
              <a:rPr lang="ro-RO" b="1" i="1" dirty="0" smtClean="0"/>
              <a:t> </a:t>
            </a:r>
            <a:r>
              <a:rPr lang="en-US" b="1" i="1" dirty="0" err="1" smtClean="0"/>
              <a:t>în</a:t>
            </a:r>
            <a:r>
              <a:rPr lang="en-US" b="1" i="1" dirty="0" smtClean="0"/>
              <a:t> </a:t>
            </a:r>
            <a:r>
              <a:rPr lang="en-US" b="1" i="1" dirty="0" err="1" smtClean="0"/>
              <a:t>formare</a:t>
            </a:r>
            <a:r>
              <a:rPr lang="ro-RO" b="1" i="1" dirty="0" smtClean="0"/>
              <a:t>a</a:t>
            </a:r>
            <a:r>
              <a:rPr lang="en-US" b="1" i="1" dirty="0" smtClean="0"/>
              <a:t>, </a:t>
            </a:r>
            <a:r>
              <a:rPr lang="en-US" b="1" i="1" dirty="0" err="1" smtClean="0"/>
              <a:t>mobilitate</a:t>
            </a:r>
            <a:r>
              <a:rPr lang="ro-RO" b="1" i="1" dirty="0" smtClean="0"/>
              <a:t>a</a:t>
            </a:r>
            <a:r>
              <a:rPr lang="en-US" b="1" i="1" dirty="0" smtClean="0"/>
              <a:t> </a:t>
            </a:r>
            <a:r>
              <a:rPr lang="en-US" b="1" i="1" dirty="0" err="1" smtClean="0"/>
              <a:t>şi</a:t>
            </a:r>
            <a:r>
              <a:rPr lang="en-US" b="1" i="1" dirty="0" smtClean="0"/>
              <a:t> </a:t>
            </a:r>
            <a:r>
              <a:rPr lang="en-US" b="1" i="1" dirty="0" err="1" smtClean="0"/>
              <a:t>cariera</a:t>
            </a:r>
            <a:r>
              <a:rPr lang="en-US" b="1" i="1" dirty="0" smtClean="0"/>
              <a:t> </a:t>
            </a:r>
            <a:r>
              <a:rPr lang="en-US" b="1" i="1" dirty="0" err="1" smtClean="0"/>
              <a:t>cercet</a:t>
            </a:r>
            <a:r>
              <a:rPr lang="ro-RO" b="1" i="1" dirty="0" smtClean="0"/>
              <a:t>ă</a:t>
            </a:r>
            <a:r>
              <a:rPr lang="en-US" b="1" i="1" dirty="0" err="1" smtClean="0"/>
              <a:t>torilor</a:t>
            </a:r>
            <a:r>
              <a:rPr lang="ro-RO" b="1" i="1" dirty="0" smtClean="0"/>
              <a:t>. </a:t>
            </a:r>
            <a:endParaRPr lang="en-US" b="1" i="1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2060848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vi-VN" dirty="0" smtClean="0"/>
              <a:t>Formare internațională, intersectorială si interdicisplinară de cercetare training, precum</a:t>
            </a:r>
            <a:r>
              <a:rPr lang="ro-RO" dirty="0" smtClean="0"/>
              <a:t> </a:t>
            </a:r>
            <a:r>
              <a:rPr lang="vi-VN" dirty="0" smtClean="0"/>
              <a:t>și mobilitatea transnaţională şi trans-sectorială a cercetatorilor de la toate etapele de</a:t>
            </a:r>
            <a:r>
              <a:rPr lang="ro-RO" dirty="0" smtClean="0"/>
              <a:t> </a:t>
            </a:r>
            <a:r>
              <a:rPr lang="vi-VN" dirty="0" smtClean="0"/>
              <a:t>carieră</a:t>
            </a:r>
            <a:r>
              <a:rPr lang="ro-RO" dirty="0" smtClean="0"/>
              <a:t>;</a:t>
            </a:r>
            <a:endParaRPr lang="vi-VN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vi-VN" dirty="0" smtClean="0"/>
              <a:t>Oportunităţi pentru cercetători din toate ţările</a:t>
            </a:r>
            <a:r>
              <a:rPr lang="ro-RO" dirty="0" smtClean="0"/>
              <a:t>;</a:t>
            </a:r>
            <a:endParaRPr lang="vi-VN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vi-VN" dirty="0" smtClean="0"/>
              <a:t>Regula de mobilitate a MSCA</a:t>
            </a:r>
            <a:r>
              <a:rPr lang="ro-RO" dirty="0" smtClean="0"/>
              <a:t>;</a:t>
            </a:r>
            <a:endParaRPr lang="vi-VN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vi-VN" dirty="0" smtClean="0"/>
              <a:t>Recrutarea deschisă şi transparentă</a:t>
            </a:r>
            <a:r>
              <a:rPr lang="ro-RO" dirty="0" smtClean="0"/>
              <a:t>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o-RO" dirty="0" smtClean="0"/>
              <a:t>Un singur beneficiar;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o-RO" dirty="0" smtClean="0"/>
              <a:t>Persoane juridice (publice</a:t>
            </a:r>
            <a:r>
              <a:rPr lang="vi-VN" dirty="0" smtClean="0"/>
              <a:t> </a:t>
            </a:r>
            <a:r>
              <a:rPr lang="ro-RO" dirty="0" smtClean="0"/>
              <a:t>și private) din state membre/asociate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557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7544" y="332656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600" b="1" dirty="0" smtClean="0">
                <a:solidFill>
                  <a:srgbClr val="A50021"/>
                </a:solidFill>
                <a:latin typeface="Times New Roman" pitchFamily="18" charset="0"/>
              </a:rPr>
              <a:t>COFUND - </a:t>
            </a:r>
            <a:r>
              <a:rPr lang="en-US" sz="1600" b="1" dirty="0" smtClean="0">
                <a:solidFill>
                  <a:srgbClr val="A50021"/>
                </a:solidFill>
                <a:latin typeface="Times New Roman" pitchFamily="18" charset="0"/>
              </a:rPr>
              <a:t>C</a:t>
            </a:r>
            <a:r>
              <a:rPr lang="ru-RU" sz="1600" b="1" dirty="0" smtClean="0">
                <a:solidFill>
                  <a:srgbClr val="A50021"/>
                </a:solidFill>
                <a:latin typeface="Times New Roman" pitchFamily="18" charset="0"/>
              </a:rPr>
              <a:t>OFINANŢAREA PROGRAMELOR REGIONALE, NAŢIONALE ŞI INTERNAŢIONALE DE DOCTORAT ŞIPOSTDOCTORAT</a:t>
            </a:r>
            <a:r>
              <a:rPr lang="ro-RO" sz="1600" b="1" dirty="0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ro-RO" sz="1600" b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o-RO" sz="1600" b="1" u="sng" dirty="0" smtClean="0">
                <a:solidFill>
                  <a:srgbClr val="A50021"/>
                </a:solidFill>
                <a:latin typeface="Times New Roman" pitchFamily="18" charset="0"/>
              </a:rPr>
              <a:t> DETALII</a:t>
            </a:r>
            <a:endParaRPr lang="en-US" sz="1600" b="1" dirty="0" smtClean="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060848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b="1" dirty="0" err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Bugetul</a:t>
            </a:r>
            <a:r>
              <a:rPr lang="en-US" sz="20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80 </a:t>
            </a:r>
            <a:r>
              <a:rPr lang="ro-RO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mln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EUR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în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2014 (</a:t>
            </a:r>
            <a:r>
              <a:rPr lang="en-US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programe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de </a:t>
            </a:r>
            <a:r>
              <a:rPr lang="en-US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doctorat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30 mil)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en-US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b="1" dirty="0" err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Maxim</a:t>
            </a:r>
            <a:r>
              <a:rPr lang="en-US" sz="2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 </a:t>
            </a:r>
            <a:r>
              <a:rPr lang="en-US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milioane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EUR </a:t>
            </a:r>
            <a:r>
              <a:rPr lang="en-US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aplicant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unic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per </a:t>
            </a:r>
            <a:r>
              <a:rPr lang="en-US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apel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en-US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b="1" dirty="0" err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Durata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: maxim 5 </a:t>
            </a:r>
            <a:r>
              <a:rPr lang="en-US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ani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en-US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b="1" dirty="0" err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Burse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minim 3 </a:t>
            </a:r>
            <a:r>
              <a:rPr lang="en-US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luni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en-US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b="1" dirty="0" err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Contribuţia UE 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50% co-</a:t>
            </a:r>
            <a:r>
              <a:rPr lang="en-US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finanţare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57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719138"/>
          </a:xfrm>
        </p:spPr>
        <p:txBody>
          <a:bodyPr/>
          <a:lstStyle/>
          <a:p>
            <a:pPr algn="ctr"/>
            <a:r>
              <a:rPr lang="ro-RO" sz="2800" b="1" dirty="0" smtClean="0">
                <a:solidFill>
                  <a:srgbClr val="A50021"/>
                </a:solidFill>
                <a:latin typeface="Times New Roman" pitchFamily="18" charset="0"/>
              </a:rPr>
              <a:t>Condiţii de participare</a:t>
            </a:r>
            <a:endParaRPr lang="en-US" sz="2800" b="1" dirty="0" smtClean="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30725"/>
          </a:xfrm>
        </p:spPr>
        <p:txBody>
          <a:bodyPr/>
          <a:lstStyle/>
          <a:p>
            <a:pPr algn="just">
              <a:buNone/>
            </a:pPr>
            <a:endParaRPr lang="ro-RO" sz="2400" kern="1200" dirty="0" smtClean="0">
              <a:solidFill>
                <a:srgbClr val="FF0000"/>
              </a:solidFill>
              <a:latin typeface="Arial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o-RO" sz="2000" b="1" kern="1200" dirty="0" err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ITN/RISE</a:t>
            </a:r>
            <a:r>
              <a:rPr lang="ro-RO" sz="2000" b="1" kern="1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: după satisfacerea condițiilor minime de compoziție pe state membre/asociate(m</a:t>
            </a:r>
            <a:r>
              <a:rPr lang="en-US" sz="2000" b="1" kern="12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inimum</a:t>
            </a:r>
            <a:r>
              <a:rPr lang="en-US" sz="2000" b="1" kern="1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country composition requirement</a:t>
            </a:r>
            <a:r>
              <a:rPr lang="ro-RO" sz="2000" b="1" kern="1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);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o-RO" sz="2000" b="1" kern="1200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IF</a:t>
            </a:r>
            <a:r>
              <a:rPr lang="ro-RO" sz="2000" b="1" kern="1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: cercetătorii din MD aplică pentru Bursele Europene (de intrare);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o-RO" sz="2000" b="1" kern="1200" dirty="0" err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COFUND</a:t>
            </a:r>
            <a:r>
              <a:rPr lang="ro-RO" sz="2000" b="1" kern="1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: cercetătorii din MD aplică ca și candidați pentru burse/programe de doctorat, administrate de entități din UE/SA.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832156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>
          <a:xfrm>
            <a:off x="395288" y="260351"/>
            <a:ext cx="8229600" cy="576362"/>
          </a:xfrm>
        </p:spPr>
        <p:txBody>
          <a:bodyPr/>
          <a:lstStyle/>
          <a:p>
            <a:pPr algn="ctr"/>
            <a:r>
              <a:rPr lang="en-US" sz="3200" b="1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Informa</a:t>
            </a:r>
            <a:r>
              <a:rPr lang="ro-RO" sz="3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3200" b="1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ro-RO" sz="3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utilă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o-RO" sz="2000" b="1" kern="1200" dirty="0" err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Consultaţi</a:t>
            </a:r>
            <a:r>
              <a:rPr lang="ro-RO" sz="2000" b="1" kern="1200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i</a:t>
            </a:r>
          </a:p>
          <a:p>
            <a:pPr>
              <a:buNone/>
            </a:pPr>
            <a:r>
              <a:rPr lang="ro-RO" sz="2000" dirty="0" smtClean="0"/>
              <a:t>	</a:t>
            </a:r>
            <a:r>
              <a:rPr lang="en-US" sz="1600" dirty="0" smtClean="0"/>
              <a:t>Tel: +37379349358 </a:t>
            </a:r>
          </a:p>
          <a:p>
            <a:pPr>
              <a:buNone/>
            </a:pPr>
            <a:r>
              <a:rPr lang="ro-RO" sz="1600" dirty="0" smtClean="0"/>
              <a:t>	</a:t>
            </a:r>
            <a:r>
              <a:rPr lang="en-US" sz="1600" dirty="0" smtClean="0"/>
              <a:t>E-mail: </a:t>
            </a:r>
            <a:r>
              <a:rPr lang="en-US" sz="1600" dirty="0" smtClean="0">
                <a:hlinkClick r:id="rId2"/>
              </a:rPr>
              <a:t>alex.rosca@h2020.md</a:t>
            </a:r>
            <a:endParaRPr lang="en-US" sz="1600" dirty="0" smtClean="0"/>
          </a:p>
          <a:p>
            <a:pPr>
              <a:buNone/>
            </a:pPr>
            <a:r>
              <a:rPr lang="ro-RO" sz="1600" dirty="0" smtClean="0"/>
              <a:t>	</a:t>
            </a:r>
            <a:r>
              <a:rPr lang="ro-RO" sz="1600" dirty="0" err="1" smtClean="0"/>
              <a:t>Skype</a:t>
            </a:r>
            <a:r>
              <a:rPr lang="ro-RO" sz="1600" dirty="0" smtClean="0"/>
              <a:t>: </a:t>
            </a:r>
            <a:r>
              <a:rPr lang="ro-RO" sz="1600" dirty="0" err="1" smtClean="0">
                <a:hlinkClick r:id="rId3"/>
              </a:rPr>
              <a:t>rosca.md</a:t>
            </a:r>
            <a:endParaRPr lang="ro-RO" sz="2400" dirty="0" smtClean="0"/>
          </a:p>
          <a:p>
            <a:pPr>
              <a:defRPr/>
            </a:pPr>
            <a:r>
              <a:rPr lang="ro-RO" sz="2000" b="1" kern="1200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Zilele de informare</a:t>
            </a:r>
          </a:p>
          <a:p>
            <a:pPr>
              <a:buNone/>
              <a:defRPr/>
            </a:pPr>
            <a:r>
              <a:rPr lang="ro-RO" dirty="0" smtClean="0"/>
              <a:t>	</a:t>
            </a:r>
            <a:r>
              <a:rPr lang="ro-RO" sz="2000" dirty="0" smtClean="0"/>
              <a:t>Ianuarie 2014: 16.01.2014; 23.01.2014, în incinta CPI al AȘM</a:t>
            </a:r>
          </a:p>
          <a:p>
            <a:pPr>
              <a:defRPr/>
            </a:pPr>
            <a:r>
              <a:rPr lang="ro-RO" sz="2000" b="1" kern="1200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Evenimente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o-RO" sz="2000" dirty="0" smtClean="0"/>
              <a:t>REA, w</a:t>
            </a:r>
            <a:r>
              <a:rPr lang="en-US" sz="2000" dirty="0" err="1" smtClean="0"/>
              <a:t>eb</a:t>
            </a:r>
            <a:r>
              <a:rPr lang="en-US" sz="2000" dirty="0" smtClean="0"/>
              <a:t>-streamed training </a:t>
            </a:r>
            <a:r>
              <a:rPr lang="ro-RO" sz="2000" dirty="0" smtClean="0"/>
              <a:t>pentru apelurile ITN/RISE 2014: miercuri,</a:t>
            </a:r>
            <a:r>
              <a:rPr lang="en-US" sz="2000" dirty="0" smtClean="0"/>
              <a:t> 15 </a:t>
            </a:r>
            <a:r>
              <a:rPr lang="ro-RO" sz="2000" dirty="0" smtClean="0"/>
              <a:t>ianuarie, orele 14</a:t>
            </a:r>
            <a:r>
              <a:rPr lang="en-US" sz="2000" dirty="0" smtClean="0"/>
              <a:t> </a:t>
            </a:r>
            <a:r>
              <a:rPr lang="ro-RO" sz="2000" dirty="0" smtClean="0"/>
              <a:t>–</a:t>
            </a:r>
            <a:r>
              <a:rPr lang="en-US" sz="2000" dirty="0" smtClean="0"/>
              <a:t> </a:t>
            </a:r>
            <a:r>
              <a:rPr lang="ro-RO" sz="2000" dirty="0" smtClean="0"/>
              <a:t>18</a:t>
            </a:r>
          </a:p>
          <a:p>
            <a:pPr>
              <a:buNone/>
              <a:defRPr/>
            </a:pPr>
            <a:r>
              <a:rPr lang="ro-RO" sz="1600" dirty="0" smtClean="0"/>
              <a:t>	</a:t>
            </a:r>
            <a:r>
              <a:rPr lang="en-US" sz="1600" dirty="0" smtClean="0"/>
              <a:t>http://ec.europa.eu/programmes/horizon2020/en/news/web-streaming-msca-itn-rise</a:t>
            </a:r>
            <a:endParaRPr lang="ro-RO" sz="1600" b="1" kern="1200" dirty="0" smtClean="0"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o-RO" sz="2000" dirty="0" smtClean="0"/>
              <a:t>Odată cu lansarea națională a programului </a:t>
            </a:r>
            <a:r>
              <a:rPr lang="ro-RO" sz="2000" i="1" dirty="0" smtClean="0"/>
              <a:t>Orizont 2020 </a:t>
            </a:r>
            <a:r>
              <a:rPr lang="ro-RO" sz="2000" dirty="0" smtClean="0"/>
              <a:t>va avea loc prezentarea AMSC de către experții din REA. </a:t>
            </a:r>
          </a:p>
          <a:p>
            <a:pPr algn="just">
              <a:buNone/>
              <a:defRPr/>
            </a:pPr>
            <a:r>
              <a:rPr lang="ro-RO" sz="2000" dirty="0" smtClean="0"/>
              <a:t>     Data prealabilă: 17-18.03.2014</a:t>
            </a:r>
          </a:p>
          <a:p>
            <a:pPr>
              <a:defRPr/>
            </a:pPr>
            <a:endParaRPr lang="ro-RO" sz="18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2622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792163"/>
          </a:xfrm>
        </p:spPr>
        <p:txBody>
          <a:bodyPr anchor="ctr"/>
          <a:lstStyle/>
          <a:p>
            <a:pPr marL="342900" indent="-342900" algn="ctr" eaLnBrk="1" hangingPunct="1">
              <a:lnSpc>
                <a:spcPct val="80000"/>
              </a:lnSpc>
            </a:pPr>
            <a:r>
              <a:rPr lang="en-US" sz="3600" b="1" dirty="0" err="1" smtClean="0">
                <a:solidFill>
                  <a:srgbClr val="A50021"/>
                </a:solidFill>
                <a:latin typeface="Arial" charset="0"/>
              </a:rPr>
              <a:t>Prezentare</a:t>
            </a:r>
            <a:r>
              <a:rPr lang="en-US" sz="3600" b="1" dirty="0" smtClean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en-US" sz="3600" b="1" dirty="0" err="1" smtClean="0">
                <a:solidFill>
                  <a:srgbClr val="A50021"/>
                </a:solidFill>
                <a:latin typeface="Arial" charset="0"/>
              </a:rPr>
              <a:t>generală</a:t>
            </a:r>
            <a:endParaRPr lang="en-GB" sz="3600" b="1" dirty="0" smtClean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7063" y="1125538"/>
            <a:ext cx="8135937" cy="5355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vi-VN" dirty="0"/>
              <a:t>Acțiunile Marie Skłodowska-Curie</a:t>
            </a:r>
            <a:r>
              <a:rPr lang="en-US" dirty="0"/>
              <a:t> (AMSC)</a:t>
            </a:r>
            <a:r>
              <a:rPr lang="vi-VN" dirty="0"/>
              <a:t> vor fi deschise pentru activitățile de formare și dezvoltare a carierei </a:t>
            </a:r>
            <a:r>
              <a:rPr lang="vi-VN" u="sng" dirty="0"/>
              <a:t>din toate domeniile cercetării și inovării</a:t>
            </a:r>
            <a:r>
              <a:rPr lang="vi-VN" dirty="0"/>
              <a:t>, </a:t>
            </a:r>
            <a:r>
              <a:rPr lang="en-US" dirty="0" err="1"/>
              <a:t>acestea</a:t>
            </a:r>
            <a:r>
              <a:rPr lang="en-US" dirty="0"/>
              <a:t> </a:t>
            </a:r>
            <a:r>
              <a:rPr lang="en-US" dirty="0" err="1"/>
              <a:t>fiind</a:t>
            </a:r>
            <a:r>
              <a:rPr lang="vi-VN" dirty="0"/>
              <a:t> alese în mod liber de candidați</a:t>
            </a:r>
            <a:r>
              <a:rPr lang="en-US" dirty="0"/>
              <a:t>. De </a:t>
            </a:r>
            <a:r>
              <a:rPr lang="en-US" dirty="0" err="1"/>
              <a:t>asemenea</a:t>
            </a:r>
            <a:r>
              <a:rPr lang="en-US" dirty="0"/>
              <a:t>, nu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limită</a:t>
            </a:r>
            <a:r>
              <a:rPr lang="en-US" dirty="0"/>
              <a:t> de </a:t>
            </a:r>
            <a:r>
              <a:rPr lang="en-US" dirty="0" err="1"/>
              <a:t>vârstă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 smtClean="0"/>
              <a:t>aplicanți</a:t>
            </a:r>
            <a:r>
              <a:rPr lang="ro-RO" dirty="0" smtClean="0"/>
              <a:t>;</a:t>
            </a:r>
            <a:endParaRPr lang="en-US" dirty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en-US" dirty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dirty="0"/>
              <a:t>Se </a:t>
            </a:r>
            <a:r>
              <a:rPr lang="vi-VN" dirty="0"/>
              <a:t>acord</a:t>
            </a:r>
            <a:r>
              <a:rPr lang="en-US" dirty="0"/>
              <a:t>ă</a:t>
            </a:r>
            <a:r>
              <a:rPr lang="vi-VN" dirty="0"/>
              <a:t> o atenție deosebită participării întreprinderilor, în special a IMM-urilor, precum și a altor actori socio-economici. Toate </a:t>
            </a:r>
            <a:r>
              <a:rPr lang="en-US" dirty="0"/>
              <a:t>AMSC </a:t>
            </a:r>
            <a:r>
              <a:rPr lang="vi-VN" dirty="0"/>
              <a:t>promovează colaborarea pe termen lung între instituțiile de învățământ superior, organizațiile de cercetare și sectorul </a:t>
            </a:r>
            <a:r>
              <a:rPr lang="vi-VN" dirty="0" smtClean="0"/>
              <a:t>privat</a:t>
            </a:r>
            <a:r>
              <a:rPr lang="ro-RO" dirty="0" smtClean="0"/>
              <a:t>;</a:t>
            </a:r>
            <a:endParaRPr lang="en-US" dirty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en-US" dirty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vi-VN" dirty="0"/>
              <a:t>Mobilitatea </a:t>
            </a:r>
            <a:r>
              <a:rPr lang="en-US" dirty="0"/>
              <a:t>gen </a:t>
            </a:r>
            <a:r>
              <a:rPr lang="en-US" i="1" dirty="0" smtClean="0"/>
              <a:t>3</a:t>
            </a:r>
            <a:r>
              <a:rPr lang="ro-RO" i="1" dirty="0" smtClean="0"/>
              <a:t>-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vi-VN" dirty="0"/>
              <a:t>este o </a:t>
            </a:r>
            <a:r>
              <a:rPr lang="vi-VN" dirty="0" smtClean="0"/>
              <a:t>cerinţă</a:t>
            </a:r>
            <a:r>
              <a:rPr lang="ro-RO" dirty="0" smtClean="0"/>
              <a:t>-</a:t>
            </a:r>
            <a:r>
              <a:rPr lang="vi-VN" dirty="0" smtClean="0"/>
              <a:t>cheie </a:t>
            </a:r>
            <a:r>
              <a:rPr lang="vi-VN" dirty="0"/>
              <a:t>în </a:t>
            </a:r>
            <a:r>
              <a:rPr lang="ro-RO" i="1" dirty="0" smtClean="0"/>
              <a:t>A</a:t>
            </a:r>
            <a:r>
              <a:rPr lang="vi-VN" i="1" dirty="0" smtClean="0"/>
              <a:t>cțiunile Marie</a:t>
            </a:r>
            <a:r>
              <a:rPr lang="ro-RO" i="1" dirty="0" err="1" smtClean="0"/>
              <a:t>-Sklodowska</a:t>
            </a:r>
            <a:r>
              <a:rPr lang="vi-VN" i="1" dirty="0" smtClean="0"/>
              <a:t> Curie</a:t>
            </a:r>
            <a:r>
              <a:rPr lang="ro-RO" dirty="0" smtClean="0"/>
              <a:t>.</a:t>
            </a:r>
            <a:endParaRPr lang="vi-VN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792163"/>
          </a:xfrm>
        </p:spPr>
        <p:txBody>
          <a:bodyPr anchor="ctr"/>
          <a:lstStyle/>
          <a:p>
            <a:pPr marL="358775" eaLnBrk="1" hangingPunct="1">
              <a:defRPr/>
            </a:pPr>
            <a:r>
              <a:rPr lang="vi-VN" sz="2400" b="1" kern="1200" dirty="0" smtClean="0">
                <a:solidFill>
                  <a:srgbClr val="A50021"/>
                </a:solidFill>
                <a:latin typeface="Arial" charset="0"/>
                <a:ea typeface="+mn-ea"/>
                <a:cs typeface="+mn-cs"/>
              </a:rPr>
              <a:t>Acțiunile </a:t>
            </a:r>
            <a:r>
              <a:rPr lang="vi-VN" sz="2400" b="1" kern="1200" dirty="0">
                <a:solidFill>
                  <a:srgbClr val="A50021"/>
                </a:solidFill>
                <a:latin typeface="Arial" charset="0"/>
                <a:ea typeface="+mn-ea"/>
                <a:cs typeface="+mn-cs"/>
              </a:rPr>
              <a:t>Marie </a:t>
            </a:r>
            <a:r>
              <a:rPr lang="vi-VN" sz="2400" b="1" kern="1200" dirty="0" smtClean="0">
                <a:solidFill>
                  <a:srgbClr val="A50021"/>
                </a:solidFill>
                <a:latin typeface="Arial" charset="0"/>
                <a:ea typeface="+mn-ea"/>
                <a:cs typeface="+mn-cs"/>
              </a:rPr>
              <a:t>Skłodowska-Curie</a:t>
            </a:r>
            <a:r>
              <a:rPr lang="en-US" sz="2400" b="1" kern="1200" dirty="0" smtClean="0">
                <a:solidFill>
                  <a:srgbClr val="A5002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2400" b="1" kern="1200" dirty="0" err="1" smtClean="0">
                <a:solidFill>
                  <a:srgbClr val="A50021"/>
                </a:solidFill>
                <a:latin typeface="Arial" charset="0"/>
                <a:ea typeface="+mn-ea"/>
                <a:cs typeface="+mn-cs"/>
              </a:rPr>
              <a:t>în</a:t>
            </a:r>
            <a:r>
              <a:rPr lang="en-US" sz="2400" b="1" kern="1200" dirty="0" smtClean="0">
                <a:solidFill>
                  <a:srgbClr val="A5002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2400" b="1" kern="1200" dirty="0" err="1" smtClean="0">
                <a:solidFill>
                  <a:srgbClr val="A50021"/>
                </a:solidFill>
                <a:latin typeface="Arial" charset="0"/>
                <a:ea typeface="+mn-ea"/>
                <a:cs typeface="+mn-cs"/>
              </a:rPr>
              <a:t>Orizont</a:t>
            </a:r>
            <a:r>
              <a:rPr lang="en-US" sz="2400" b="1" kern="1200" dirty="0" smtClean="0">
                <a:solidFill>
                  <a:srgbClr val="A50021"/>
                </a:solidFill>
                <a:latin typeface="Arial" charset="0"/>
                <a:ea typeface="+mn-ea"/>
                <a:cs typeface="+mn-cs"/>
              </a:rPr>
              <a:t> 2020</a:t>
            </a:r>
            <a:endParaRPr lang="en-GB" sz="2400" b="1" kern="1200" dirty="0">
              <a:solidFill>
                <a:srgbClr val="A5002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8313" y="1628775"/>
            <a:ext cx="8856662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endParaRPr lang="en-US" sz="2800" dirty="0"/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800" dirty="0"/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800" dirty="0"/>
          </a:p>
          <a:p>
            <a:pPr>
              <a:defRPr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4213" y="1412875"/>
            <a:ext cx="8135937" cy="46628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dirty="0"/>
              <a:t>A</a:t>
            </a:r>
            <a:r>
              <a:rPr lang="vi-VN" dirty="0"/>
              <a:t>MSC</a:t>
            </a:r>
            <a:r>
              <a:rPr lang="en-US" dirty="0"/>
              <a:t> </a:t>
            </a:r>
            <a:r>
              <a:rPr lang="en-US" dirty="0" err="1"/>
              <a:t>constituie</a:t>
            </a:r>
            <a:r>
              <a:rPr lang="vi-VN" dirty="0"/>
              <a:t> 8% din bugetul total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i="1" dirty="0"/>
              <a:t>O</a:t>
            </a:r>
            <a:r>
              <a:rPr lang="vi-VN" i="1" dirty="0"/>
              <a:t>rizont 2020</a:t>
            </a:r>
            <a:r>
              <a:rPr lang="vi-VN" dirty="0"/>
              <a:t>, cu </a:t>
            </a:r>
            <a:r>
              <a:rPr lang="en-US" dirty="0" err="1"/>
              <a:t>peste</a:t>
            </a:r>
            <a:r>
              <a:rPr lang="en-US" dirty="0"/>
              <a:t> </a:t>
            </a:r>
            <a:r>
              <a:rPr lang="vi-VN" dirty="0"/>
              <a:t>6 miliarde </a:t>
            </a:r>
            <a:r>
              <a:rPr lang="ro-RO" dirty="0" smtClean="0"/>
              <a:t>EUR</a:t>
            </a:r>
            <a:r>
              <a:rPr lang="vi-VN" dirty="0" smtClean="0"/>
              <a:t> </a:t>
            </a:r>
            <a:r>
              <a:rPr lang="vi-VN" dirty="0"/>
              <a:t>pentru 2014-2020</a:t>
            </a:r>
            <a:r>
              <a:rPr lang="vi-VN" dirty="0" smtClean="0"/>
              <a:t>.</a:t>
            </a:r>
            <a:r>
              <a:rPr lang="ro-RO" dirty="0" smtClean="0"/>
              <a:t> </a:t>
            </a:r>
            <a:r>
              <a:rPr lang="en-US" dirty="0" smtClean="0"/>
              <a:t>Suma </a:t>
            </a:r>
            <a:r>
              <a:rPr lang="vi-VN" dirty="0"/>
              <a:t>este </a:t>
            </a:r>
            <a:r>
              <a:rPr lang="en-US" dirty="0"/>
              <a:t>cu </a:t>
            </a:r>
            <a:r>
              <a:rPr lang="vi-VN" dirty="0"/>
              <a:t>aproximativ 30% mai </a:t>
            </a:r>
            <a:r>
              <a:rPr lang="en-US" dirty="0"/>
              <a:t>are</a:t>
            </a:r>
            <a:r>
              <a:rPr lang="vi-VN" dirty="0"/>
              <a:t> decât alocarea de 4,7 miliarde euro în cadrul acţiunilor Marie Curie pentru perioada 2007-2013. </a:t>
            </a:r>
            <a:r>
              <a:rPr lang="ro-RO" dirty="0" smtClean="0"/>
              <a:t>Programul </a:t>
            </a:r>
            <a:r>
              <a:rPr lang="vi-VN" dirty="0" smtClean="0"/>
              <a:t>va </a:t>
            </a:r>
            <a:r>
              <a:rPr lang="vi-VN" dirty="0"/>
              <a:t>sprijini </a:t>
            </a:r>
            <a:r>
              <a:rPr lang="vi-VN" dirty="0" smtClean="0"/>
              <a:t>peste </a:t>
            </a:r>
            <a:r>
              <a:rPr lang="vi-VN" dirty="0"/>
              <a:t>65 000</a:t>
            </a:r>
            <a:r>
              <a:rPr lang="en-US" dirty="0"/>
              <a:t> de </a:t>
            </a:r>
            <a:r>
              <a:rPr lang="vi-VN" dirty="0"/>
              <a:t>cercetător</a:t>
            </a:r>
            <a:r>
              <a:rPr lang="en-US" dirty="0"/>
              <a:t>i</a:t>
            </a:r>
            <a:r>
              <a:rPr lang="vi-VN" dirty="0"/>
              <a:t>, din care aproape 40% </a:t>
            </a:r>
            <a:r>
              <a:rPr lang="ro-RO" dirty="0" smtClean="0"/>
              <a:t>– </a:t>
            </a:r>
            <a:r>
              <a:rPr lang="en-US" dirty="0" err="1" smtClean="0"/>
              <a:t>studii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doctorat</a:t>
            </a:r>
            <a:r>
              <a:rPr lang="ro-RO" dirty="0" smtClean="0"/>
              <a:t>;</a:t>
            </a:r>
            <a:endParaRPr lang="en-US" dirty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en-US" dirty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dirty="0"/>
              <a:t>A</a:t>
            </a:r>
            <a:r>
              <a:rPr lang="vi-VN" dirty="0"/>
              <a:t>MSC v</a:t>
            </a:r>
            <a:r>
              <a:rPr lang="en-US" dirty="0"/>
              <a:t>or</a:t>
            </a:r>
            <a:r>
              <a:rPr lang="vi-VN" dirty="0"/>
              <a:t> deveni principalul program UE pentru doctorat</a:t>
            </a:r>
            <a:r>
              <a:rPr lang="en-US" dirty="0"/>
              <a:t> (</a:t>
            </a:r>
            <a:r>
              <a:rPr lang="vi-VN" dirty="0"/>
              <a:t>25 000</a:t>
            </a:r>
            <a:r>
              <a:rPr lang="en-US" dirty="0"/>
              <a:t> </a:t>
            </a:r>
            <a:r>
              <a:rPr lang="en-US" dirty="0" err="1"/>
              <a:t>candidați</a:t>
            </a:r>
            <a:r>
              <a:rPr lang="en-US" dirty="0"/>
              <a:t>)</a:t>
            </a:r>
            <a:r>
              <a:rPr lang="vi-VN" dirty="0"/>
              <a:t>. </a:t>
            </a:r>
            <a:r>
              <a:rPr lang="en-US" dirty="0" err="1"/>
              <a:t>Vor</a:t>
            </a:r>
            <a:r>
              <a:rPr lang="en-US" dirty="0"/>
              <a:t> fi </a:t>
            </a:r>
            <a:r>
              <a:rPr lang="en-US" dirty="0" err="1"/>
              <a:t>cuprinse</a:t>
            </a:r>
            <a:r>
              <a:rPr lang="vi-VN" dirty="0"/>
              <a:t> doctorate</a:t>
            </a:r>
            <a:r>
              <a:rPr lang="en-US" dirty="0"/>
              <a:t>le </a:t>
            </a:r>
            <a:r>
              <a:rPr lang="vi-VN" dirty="0"/>
              <a:t>industriale, doctorate</a:t>
            </a:r>
            <a:r>
              <a:rPr lang="en-US" dirty="0"/>
              <a:t>le</a:t>
            </a:r>
            <a:r>
              <a:rPr lang="vi-VN" dirty="0"/>
              <a:t> comune și alte forme inovat</a:t>
            </a:r>
            <a:r>
              <a:rPr lang="en-US" dirty="0" err="1"/>
              <a:t>ive</a:t>
            </a:r>
            <a:r>
              <a:rPr lang="vi-VN" dirty="0"/>
              <a:t> de formare</a:t>
            </a:r>
            <a:r>
              <a:rPr lang="en-US" dirty="0"/>
              <a:t>, </a:t>
            </a:r>
            <a:r>
              <a:rPr lang="vi-VN" dirty="0"/>
              <a:t>care sporesc </a:t>
            </a:r>
            <a:r>
              <a:rPr lang="en-US" dirty="0" err="1"/>
              <a:t>expunerea</a:t>
            </a:r>
            <a:r>
              <a:rPr lang="en-US" dirty="0"/>
              <a:t> </a:t>
            </a:r>
            <a:r>
              <a:rPr lang="en-US" dirty="0" err="1"/>
              <a:t>cercetărilor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sectorul</a:t>
            </a:r>
            <a:r>
              <a:rPr lang="en-US" dirty="0"/>
              <a:t> non-academic (</a:t>
            </a:r>
            <a:r>
              <a:rPr lang="vi-VN" dirty="0"/>
              <a:t>întreprinderi şi alte organizaţii</a:t>
            </a:r>
            <a:r>
              <a:rPr lang="en-US" dirty="0"/>
              <a:t>)</a:t>
            </a:r>
            <a:r>
              <a:rPr lang="vi-VN" dirty="0"/>
              <a:t> în timpul burse lor.</a:t>
            </a:r>
            <a:endParaRPr lang="en-US" dirty="0"/>
          </a:p>
          <a:p>
            <a:pPr algn="just">
              <a:lnSpc>
                <a:spcPct val="150000"/>
              </a:lnSpc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792163"/>
          </a:xfrm>
          <a:noFill/>
        </p:spPr>
        <p:txBody>
          <a:bodyPr anchor="ctr"/>
          <a:lstStyle/>
          <a:p>
            <a:pPr marL="358775" algn="ctr" eaLnBrk="1" hangingPunct="1"/>
            <a:r>
              <a:rPr lang="ro-RO" dirty="0" smtClean="0"/>
              <a:t/>
            </a:r>
            <a:br>
              <a:rPr lang="ro-RO" dirty="0" smtClean="0"/>
            </a:br>
            <a:r>
              <a:rPr lang="en-US" sz="3200" b="1" dirty="0" err="1" smtClean="0">
                <a:solidFill>
                  <a:srgbClr val="A50021"/>
                </a:solidFill>
                <a:latin typeface="Arial" charset="0"/>
              </a:rPr>
              <a:t>Direc</a:t>
            </a:r>
            <a:r>
              <a:rPr lang="ro-RO" sz="3200" b="1" dirty="0" err="1" smtClean="0">
                <a:solidFill>
                  <a:srgbClr val="A50021"/>
                </a:solidFill>
                <a:latin typeface="Arial" charset="0"/>
              </a:rPr>
              <a:t>țiile</a:t>
            </a:r>
            <a:r>
              <a:rPr lang="ro-RO" sz="3200" b="1" dirty="0" smtClean="0">
                <a:solidFill>
                  <a:srgbClr val="A50021"/>
                </a:solidFill>
                <a:latin typeface="Arial" charset="0"/>
              </a:rPr>
              <a:t> majore ale</a:t>
            </a:r>
            <a:r>
              <a:rPr lang="en-US" sz="3200" b="1" dirty="0" smtClean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en-US" sz="3200" b="1" dirty="0">
                <a:solidFill>
                  <a:srgbClr val="A50021"/>
                </a:solidFill>
                <a:latin typeface="Arial" charset="0"/>
              </a:rPr>
              <a:t>MSCA</a:t>
            </a:r>
            <a:r>
              <a:rPr lang="en-GB" sz="3600" b="1" dirty="0">
                <a:solidFill>
                  <a:srgbClr val="A50021"/>
                </a:solidFill>
                <a:latin typeface="Arial" charset="0"/>
              </a:rPr>
              <a:t/>
            </a:r>
            <a:br>
              <a:rPr lang="en-GB" sz="3600" b="1" dirty="0">
                <a:solidFill>
                  <a:srgbClr val="A50021"/>
                </a:solidFill>
                <a:latin typeface="Arial" charset="0"/>
              </a:rPr>
            </a:br>
            <a:endParaRPr lang="en-GB" sz="3600" b="1" dirty="0">
              <a:solidFill>
                <a:srgbClr val="A50021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7947490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9707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anchor="ctr"/>
          <a:lstStyle/>
          <a:p>
            <a:pPr marL="358775" algn="ctr" eaLnBrk="1" hangingPunct="1"/>
            <a:r>
              <a:rPr lang="en-US" sz="3200" b="1" dirty="0" err="1" smtClean="0">
                <a:solidFill>
                  <a:srgbClr val="A50021"/>
                </a:solidFill>
                <a:latin typeface="Times New Roman" pitchFamily="18" charset="0"/>
              </a:rPr>
              <a:t>Apelurile</a:t>
            </a:r>
            <a:r>
              <a:rPr lang="en-US" sz="3200" b="1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A50021"/>
                </a:solidFill>
                <a:latin typeface="Times New Roman" pitchFamily="18" charset="0"/>
              </a:rPr>
              <a:t>anunțate</a:t>
            </a:r>
            <a:endParaRPr lang="en-GB" sz="3200" b="1" dirty="0" smtClean="0">
              <a:solidFill>
                <a:srgbClr val="A50021"/>
              </a:solidFill>
              <a:latin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96364261"/>
              </p:ext>
            </p:extLst>
          </p:nvPr>
        </p:nvGraphicFramePr>
        <p:xfrm>
          <a:off x="971600" y="1196751"/>
          <a:ext cx="7560840" cy="459942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90210"/>
                <a:gridCol w="3150350"/>
                <a:gridCol w="1296144"/>
                <a:gridCol w="1224136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Cod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Denumirea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Anunț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err="1" smtClean="0"/>
                        <a:t>Deadline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o-RO" sz="1200" dirty="0" smtClean="0"/>
                        <a:t>H2020-MSCA-ITN-2014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Reţele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inovative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sprijinirea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cercetătorilor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debutanți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solidFill>
                            <a:srgbClr val="FF0000"/>
                          </a:solidFill>
                        </a:rPr>
                        <a:t>11.12.2013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09.04.2014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/>
                        <a:t>H2020-MSCA-IF-2014</a:t>
                      </a:r>
                      <a:endParaRPr lang="ru-RU" sz="1200" dirty="0" smtClean="0"/>
                    </a:p>
                    <a:p>
                      <a:pPr algn="l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Burse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individuale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entru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sprijinirea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cercetătorilor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experienţă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12.03.2014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11.09.2014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/>
                        <a:t>H2020-MSCA-RISE-2014</a:t>
                      </a:r>
                      <a:endParaRPr lang="ru-RU" sz="1200" dirty="0" smtClean="0"/>
                    </a:p>
                    <a:p>
                      <a:pPr algn="l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Cooperare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internaţională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Ș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inter-sectorială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schimb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personal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cercetare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inovare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11.12.2013</a:t>
                      </a:r>
                      <a:endParaRPr lang="ru-RU" sz="1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24.04.2014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/>
                        <a:t>H2020-MSCA-COFUND-2014</a:t>
                      </a:r>
                      <a:endParaRPr lang="ru-RU" sz="1200" dirty="0" smtClean="0"/>
                    </a:p>
                    <a:p>
                      <a:pPr algn="l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ofinanţarea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programelor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regionale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naţionale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internaţionale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doctorat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ro-RO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burse postdoctorale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10.04.2014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02.10.2014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2405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69507" y="404664"/>
            <a:ext cx="82670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sz="1600" b="1" dirty="0" smtClean="0">
                <a:solidFill>
                  <a:srgbClr val="A50021"/>
                </a:solidFill>
                <a:latin typeface="Times New Roman" pitchFamily="18" charset="0"/>
              </a:rPr>
              <a:t>ITN - </a:t>
            </a:r>
            <a:r>
              <a:rPr lang="ru-RU" sz="1600" b="1" dirty="0" smtClean="0">
                <a:solidFill>
                  <a:srgbClr val="A50021"/>
                </a:solidFill>
                <a:latin typeface="Times New Roman" pitchFamily="18" charset="0"/>
              </a:rPr>
              <a:t>REŢELE INOVATIVE PENTRU SPRIJINIREA CERCETĂTORILOR DEBUTANȚI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5576" y="908720"/>
            <a:ext cx="7848872" cy="2118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i="1" dirty="0" smtClean="0"/>
              <a:t>V</a:t>
            </a:r>
            <a:r>
              <a:rPr lang="vi-VN" b="1" i="1" dirty="0" smtClean="0"/>
              <a:t>izează</a:t>
            </a:r>
            <a:r>
              <a:rPr lang="en-US" b="1" i="1" dirty="0" smtClean="0"/>
              <a:t> </a:t>
            </a:r>
            <a:r>
              <a:rPr lang="vi-VN" b="1" i="1" dirty="0" smtClean="0"/>
              <a:t>formarea </a:t>
            </a:r>
            <a:r>
              <a:rPr lang="vi-VN" b="1" i="1" dirty="0"/>
              <a:t>inițială a cercetătorilor și a candidaților la doctorat din statele membre și din țările associate, prin intermediul </a:t>
            </a:r>
            <a:r>
              <a:rPr lang="vi-VN" b="1" i="1" dirty="0" smtClean="0"/>
              <a:t>programelor </a:t>
            </a:r>
            <a:r>
              <a:rPr lang="vi-VN" b="1" i="1" dirty="0"/>
              <a:t>de formare </a:t>
            </a:r>
            <a:r>
              <a:rPr lang="vi-VN" b="1" i="1" dirty="0" smtClean="0"/>
              <a:t>realizate </a:t>
            </a:r>
            <a:r>
              <a:rPr lang="vi-VN" b="1" i="1" dirty="0"/>
              <a:t>de parteneriate între universități, institute de cercetare, întreprinderi, IMM-uri și alți agenți socio-economici din diferite țări din Europa și din afara </a:t>
            </a:r>
            <a:r>
              <a:rPr lang="vi-VN" b="1" i="1" dirty="0" smtClean="0"/>
              <a:t>acesteia</a:t>
            </a:r>
            <a:r>
              <a:rPr lang="en-US" b="1" i="1" dirty="0" smtClean="0"/>
              <a:t>.</a:t>
            </a:r>
            <a:endParaRPr lang="en-US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3212976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P</a:t>
            </a:r>
            <a:r>
              <a:rPr lang="vi-VN" dirty="0" smtClean="0"/>
              <a:t>arteneriate largi ale instituțiilor din sectorul academic şi</a:t>
            </a:r>
            <a:r>
              <a:rPr lang="en-US" dirty="0" smtClean="0"/>
              <a:t> </a:t>
            </a:r>
            <a:r>
              <a:rPr lang="vi-VN" dirty="0" smtClean="0"/>
              <a:t>non-</a:t>
            </a:r>
            <a:r>
              <a:rPr lang="en-US" dirty="0" smtClean="0"/>
              <a:t>a</a:t>
            </a:r>
            <a:r>
              <a:rPr lang="vi-VN" dirty="0" smtClean="0"/>
              <a:t>cademic</a:t>
            </a:r>
            <a:r>
              <a:rPr lang="en-US" dirty="0" smtClean="0"/>
              <a:t>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err="1" smtClean="0"/>
              <a:t>Programe</a:t>
            </a:r>
            <a:r>
              <a:rPr lang="en-US" dirty="0" smtClean="0"/>
              <a:t> de </a:t>
            </a:r>
            <a:r>
              <a:rPr lang="vi-VN" dirty="0" smtClean="0"/>
              <a:t>doctorat comune</a:t>
            </a:r>
            <a:r>
              <a:rPr lang="en-US" dirty="0" smtClean="0"/>
              <a:t>;</a:t>
            </a:r>
            <a:endParaRPr lang="vi-VN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vi-VN" dirty="0" smtClean="0"/>
              <a:t>Tripla dimensiune de mobilitate</a:t>
            </a:r>
            <a:r>
              <a:rPr lang="ru-RU" dirty="0" smtClean="0"/>
              <a:t> + </a:t>
            </a:r>
            <a:r>
              <a:rPr lang="en-US" dirty="0" err="1" smtClean="0"/>
              <a:t>abilit</a:t>
            </a:r>
            <a:r>
              <a:rPr lang="ro-RO" dirty="0" err="1" smtClean="0"/>
              <a:t>ăți</a:t>
            </a:r>
            <a:r>
              <a:rPr lang="ro-RO" dirty="0" smtClean="0"/>
              <a:t> transversale:</a:t>
            </a:r>
            <a:endParaRPr lang="vi-VN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o-RO" dirty="0" smtClean="0"/>
              <a:t> </a:t>
            </a:r>
            <a:r>
              <a:rPr lang="vi-VN" dirty="0" smtClean="0"/>
              <a:t>Combinarea excelenţei ştiinţifice cu orientarea spre inovare</a:t>
            </a:r>
            <a:r>
              <a:rPr lang="en-US" dirty="0" smtClean="0"/>
              <a:t>;</a:t>
            </a:r>
            <a:endParaRPr lang="ro-RO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o-RO" dirty="0" smtClean="0"/>
              <a:t> </a:t>
            </a:r>
            <a:r>
              <a:rPr lang="en-US" dirty="0" smtClean="0"/>
              <a:t>S</a:t>
            </a:r>
            <a:r>
              <a:rPr lang="vi-VN" dirty="0" smtClean="0"/>
              <a:t>pirit</a:t>
            </a:r>
            <a:r>
              <a:rPr lang="en-US" dirty="0" smtClean="0"/>
              <a:t> </a:t>
            </a:r>
            <a:r>
              <a:rPr lang="vi-VN" dirty="0" smtClean="0"/>
              <a:t> antreprenorial şi abilităţil</a:t>
            </a:r>
            <a:r>
              <a:rPr lang="en-US" dirty="0" smtClean="0"/>
              <a:t>e</a:t>
            </a:r>
            <a:r>
              <a:rPr lang="vi-VN" dirty="0" smtClean="0"/>
              <a:t> de adaptare a cercetării la</a:t>
            </a:r>
            <a:r>
              <a:rPr lang="en-US" dirty="0" smtClean="0"/>
              <a:t> </a:t>
            </a:r>
            <a:r>
              <a:rPr lang="vi-VN" dirty="0" smtClean="0"/>
              <a:t>nevoile pieţei</a:t>
            </a:r>
            <a:r>
              <a:rPr lang="en-US" dirty="0" smtClean="0"/>
              <a:t>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o-RO" dirty="0" smtClean="0"/>
              <a:t> </a:t>
            </a:r>
            <a:r>
              <a:rPr lang="vi-VN" dirty="0" smtClean="0"/>
              <a:t>Sporirea șanselor de angajare a cercetătorilor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218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85912" y="158443"/>
            <a:ext cx="78341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A50021"/>
                </a:solidFill>
                <a:latin typeface="Times New Roman" pitchFamily="18" charset="0"/>
              </a:rPr>
              <a:t>REŢELE INOVATIVE PENTRU SPRIJINIREA CERCETĂTORILOR DEBUTANȚI</a:t>
            </a:r>
            <a:r>
              <a:rPr lang="ro-RO" sz="1600" b="1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br>
              <a:rPr lang="ro-RO" sz="1600" b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o-RO" sz="1600" b="1" dirty="0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ro-RO" sz="1600" b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o-RO" sz="1600" b="1" u="sng" dirty="0" smtClean="0">
                <a:solidFill>
                  <a:srgbClr val="A50021"/>
                </a:solidFill>
                <a:latin typeface="Times New Roman" pitchFamily="18" charset="0"/>
              </a:rPr>
              <a:t>DETALII</a:t>
            </a:r>
            <a:endParaRPr lang="ru-RU" sz="1600" b="1" u="sng" dirty="0" smtClean="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060848"/>
            <a:ext cx="7632848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vi-VN" sz="2000" b="1" dirty="0" err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Bugetul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405.18 </a:t>
            </a:r>
            <a:r>
              <a:rPr lang="en-US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mln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EUR 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în 2014 (</a:t>
            </a:r>
            <a:r>
              <a:rPr lang="vi-VN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EID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25,5 mln, </a:t>
            </a:r>
            <a:r>
              <a:rPr lang="vi-VN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EJD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30 mln)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vi-VN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vi-VN" sz="20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Durata proiectelor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max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 ani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vi-VN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vi-VN" sz="20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Acordul de consorţiu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necesar doar pentru EID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vi-VN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dirty="0" err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Exclusiv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pentru cerc. debutanți;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vi-VN" sz="20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Burse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de 3-36 luni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vi-VN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vi-VN" sz="2000" b="1" dirty="0" err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Maxim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540 </a:t>
            </a:r>
            <a:r>
              <a:rPr lang="en-US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cercet</a:t>
            </a:r>
            <a:r>
              <a:rPr lang="ro-RO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ător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/lună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pe consorţiu (180 pentru </a:t>
            </a:r>
            <a:r>
              <a:rPr lang="vi-VN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EID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cu 2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parteneri)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18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11560" y="281554"/>
            <a:ext cx="7992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600" b="1" dirty="0" smtClean="0">
                <a:solidFill>
                  <a:srgbClr val="A50021"/>
                </a:solidFill>
                <a:latin typeface="Times New Roman" pitchFamily="18" charset="0"/>
              </a:rPr>
              <a:t>IF - </a:t>
            </a:r>
            <a:r>
              <a:rPr lang="ru-RU" sz="1600" b="1" dirty="0" smtClean="0">
                <a:solidFill>
                  <a:srgbClr val="A50021"/>
                </a:solidFill>
                <a:latin typeface="Times New Roman" pitchFamily="18" charset="0"/>
              </a:rPr>
              <a:t>BURSE INDIVIDUALE </a:t>
            </a:r>
            <a:r>
              <a:rPr lang="en-US" sz="1600" b="1" dirty="0" smtClean="0">
                <a:solidFill>
                  <a:srgbClr val="A50021"/>
                </a:solidFill>
                <a:latin typeface="Times New Roman" pitchFamily="18" charset="0"/>
              </a:rPr>
              <a:t>P</a:t>
            </a:r>
            <a:r>
              <a:rPr lang="ru-RU" sz="1600" b="1" dirty="0" smtClean="0">
                <a:solidFill>
                  <a:srgbClr val="A50021"/>
                </a:solidFill>
                <a:latin typeface="Times New Roman" pitchFamily="18" charset="0"/>
              </a:rPr>
              <a:t>ENTRU SPRIJINIREA </a:t>
            </a:r>
            <a:r>
              <a:rPr lang="en-US" sz="1600" b="1" dirty="0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US" sz="1600" b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u-RU" sz="1600" b="1" dirty="0" smtClean="0">
                <a:solidFill>
                  <a:srgbClr val="A50021"/>
                </a:solidFill>
                <a:latin typeface="Times New Roman" pitchFamily="18" charset="0"/>
              </a:rPr>
              <a:t>CERCETĂTORILOR CU EXPERIENŢĂ</a:t>
            </a:r>
            <a:endParaRPr lang="en-US" sz="1600" b="1" dirty="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908720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o-RO" b="1" i="1" dirty="0" smtClean="0"/>
              <a:t>Dezvoltarea </a:t>
            </a:r>
            <a:r>
              <a:rPr lang="vi-VN" b="1" i="1" dirty="0" smtClean="0"/>
              <a:t>potenţialul creativ şi inovator </a:t>
            </a:r>
            <a:r>
              <a:rPr lang="ro-RO" b="1" i="1" dirty="0" smtClean="0"/>
              <a:t>al</a:t>
            </a:r>
            <a:r>
              <a:rPr lang="vi-VN" b="1" i="1" dirty="0" smtClean="0"/>
              <a:t> cercetatori</a:t>
            </a:r>
            <a:r>
              <a:rPr lang="ro-RO" b="1" i="1" dirty="0" smtClean="0"/>
              <a:t>lor</a:t>
            </a:r>
            <a:r>
              <a:rPr lang="vi-VN" b="1" i="1" dirty="0" smtClean="0"/>
              <a:t> experi</a:t>
            </a:r>
            <a:r>
              <a:rPr lang="ro-RO" b="1" i="1" dirty="0" err="1" smtClean="0"/>
              <a:t>mentați</a:t>
            </a:r>
            <a:r>
              <a:rPr lang="ro-RO" b="1" i="1" dirty="0" smtClean="0"/>
              <a:t> </a:t>
            </a:r>
            <a:r>
              <a:rPr lang="vi-VN" b="1" i="1" dirty="0" smtClean="0"/>
              <a:t>oferă oportunităţi de a dobândi noi cunoştinţe, lucra </a:t>
            </a:r>
            <a:r>
              <a:rPr lang="ro-RO" b="1" i="1" dirty="0" smtClean="0"/>
              <a:t>în</a:t>
            </a:r>
            <a:r>
              <a:rPr lang="vi-VN" b="1" i="1" dirty="0" smtClean="0"/>
              <a:t> proiecte de cercetare în</a:t>
            </a:r>
            <a:r>
              <a:rPr lang="ro-RO" b="1" i="1" dirty="0" smtClean="0"/>
              <a:t> context e</a:t>
            </a:r>
            <a:r>
              <a:rPr lang="vi-VN" b="1" i="1" dirty="0" smtClean="0"/>
              <a:t>uropean sau </a:t>
            </a:r>
            <a:r>
              <a:rPr lang="ro-RO" b="1" i="1" dirty="0" smtClean="0"/>
              <a:t>extra-e</a:t>
            </a:r>
            <a:r>
              <a:rPr lang="vi-VN" b="1" i="1" dirty="0" smtClean="0"/>
              <a:t>urope</a:t>
            </a:r>
            <a:r>
              <a:rPr lang="ro-RO" b="1" i="1" dirty="0" smtClean="0"/>
              <a:t>an</a:t>
            </a:r>
            <a:r>
              <a:rPr lang="vi-VN" b="1" i="1" dirty="0" smtClean="0"/>
              <a:t>, </a:t>
            </a:r>
            <a:r>
              <a:rPr lang="ro-RO" b="1" i="1" dirty="0" smtClean="0"/>
              <a:t>a </a:t>
            </a:r>
            <a:r>
              <a:rPr lang="vi-VN" b="1" i="1" dirty="0" smtClean="0"/>
              <a:t>relua o carier</a:t>
            </a:r>
            <a:r>
              <a:rPr lang="ro-RO" b="1" i="1" dirty="0" smtClean="0"/>
              <a:t>ă</a:t>
            </a:r>
            <a:r>
              <a:rPr lang="vi-VN" b="1" i="1" dirty="0" smtClean="0"/>
              <a:t> sau </a:t>
            </a:r>
            <a:r>
              <a:rPr lang="ro-RO" b="1" i="1" dirty="0" smtClean="0"/>
              <a:t>a se </a:t>
            </a:r>
            <a:r>
              <a:rPr lang="vi-VN" b="1" i="1" dirty="0" smtClean="0"/>
              <a:t>întoarce în Europa</a:t>
            </a:r>
            <a:r>
              <a:rPr lang="ro-RO" b="1" i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ro-RO" b="1" i="1" dirty="0" smtClean="0"/>
              <a:t>Se prevăd 2 tipuri de burse: Europene și Globale</a:t>
            </a:r>
            <a:endParaRPr lang="vi-VN" b="1" i="1" dirty="0" smtClean="0"/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3429000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n-US" dirty="0" smtClean="0"/>
              <a:t>M</a:t>
            </a:r>
            <a:r>
              <a:rPr lang="vi-VN" dirty="0" smtClean="0"/>
              <a:t>obilitate </a:t>
            </a:r>
            <a:r>
              <a:rPr lang="vi-VN" dirty="0"/>
              <a:t>internaţională şi </a:t>
            </a:r>
            <a:r>
              <a:rPr lang="vi-VN" dirty="0" smtClean="0"/>
              <a:t>intersector</a:t>
            </a:r>
            <a:r>
              <a:rPr lang="en-US" dirty="0" err="1" smtClean="0"/>
              <a:t>ială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vi-VN" dirty="0" smtClean="0"/>
              <a:t>  </a:t>
            </a:r>
            <a:r>
              <a:rPr lang="en-US" dirty="0" smtClean="0"/>
              <a:t>C.E.;</a:t>
            </a:r>
          </a:p>
          <a:p>
            <a:pPr algn="just"/>
            <a:endParaRPr lang="en-US" dirty="0" smtClean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vi-VN" dirty="0" smtClean="0"/>
              <a:t>Sporirea </a:t>
            </a:r>
            <a:r>
              <a:rPr lang="vi-VN" dirty="0"/>
              <a:t>competenţelor şi </a:t>
            </a:r>
            <a:r>
              <a:rPr lang="vi-VN" dirty="0" smtClean="0"/>
              <a:t>potenţialul</a:t>
            </a:r>
            <a:r>
              <a:rPr lang="en-US" dirty="0" err="1" smtClean="0"/>
              <a:t>ui</a:t>
            </a:r>
            <a:r>
              <a:rPr lang="vi-VN" dirty="0" smtClean="0"/>
              <a:t> creativ</a:t>
            </a:r>
            <a:r>
              <a:rPr lang="en-US" dirty="0" smtClean="0"/>
              <a:t> al C.E.;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en-US" dirty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dirty="0" smtClean="0"/>
              <a:t>M</a:t>
            </a:r>
            <a:r>
              <a:rPr lang="vi-VN" dirty="0" smtClean="0"/>
              <a:t>obilitate intra-</a:t>
            </a:r>
            <a:r>
              <a:rPr lang="en-US" dirty="0" smtClean="0"/>
              <a:t>e</a:t>
            </a:r>
            <a:r>
              <a:rPr lang="vi-VN" dirty="0" smtClean="0"/>
              <a:t>uropean</a:t>
            </a:r>
            <a:r>
              <a:rPr lang="en-US" dirty="0"/>
              <a:t>ă</a:t>
            </a:r>
            <a:r>
              <a:rPr lang="vi-VN" dirty="0" smtClean="0"/>
              <a:t>, in</a:t>
            </a:r>
            <a:r>
              <a:rPr lang="en-US" dirty="0" err="1" smtClean="0"/>
              <a:t>tra</a:t>
            </a:r>
            <a:r>
              <a:rPr lang="en-US" dirty="0" smtClean="0"/>
              <a:t>-UE</a:t>
            </a:r>
            <a:r>
              <a:rPr lang="vi-VN" dirty="0" smtClean="0"/>
              <a:t>, </a:t>
            </a:r>
            <a:r>
              <a:rPr lang="en-US" dirty="0" smtClean="0"/>
              <a:t>extra-</a:t>
            </a:r>
            <a:r>
              <a:rPr lang="en-US" dirty="0" err="1" smtClean="0"/>
              <a:t>europeană</a:t>
            </a:r>
            <a:r>
              <a:rPr lang="en-US" dirty="0" smtClean="0"/>
              <a:t> </a:t>
            </a:r>
            <a:r>
              <a:rPr lang="vi-VN" dirty="0" smtClean="0"/>
              <a:t>şi </a:t>
            </a:r>
            <a:r>
              <a:rPr lang="en-US" dirty="0" smtClean="0"/>
              <a:t>de </a:t>
            </a:r>
            <a:r>
              <a:rPr lang="vi-VN" dirty="0" smtClean="0"/>
              <a:t>re</a:t>
            </a:r>
            <a:r>
              <a:rPr lang="en-US" dirty="0" smtClean="0"/>
              <a:t>i</a:t>
            </a:r>
            <a:r>
              <a:rPr lang="vi-VN" dirty="0" smtClean="0"/>
              <a:t>ntegrare</a:t>
            </a:r>
            <a:r>
              <a:rPr lang="en-US" dirty="0" smtClean="0"/>
              <a:t>;</a:t>
            </a:r>
            <a:endParaRPr lang="vi-VN" dirty="0"/>
          </a:p>
          <a:p>
            <a:pPr marL="285750" indent="-285750" algn="just">
              <a:buFont typeface="Wingdings" pitchFamily="2" charset="2"/>
              <a:buChar char="ü"/>
            </a:pPr>
            <a:endParaRPr lang="en-US" dirty="0" smtClean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vi-VN" dirty="0" smtClean="0"/>
              <a:t>Posibilitatea detașări</a:t>
            </a:r>
            <a:r>
              <a:rPr lang="en-US" dirty="0" err="1" smtClean="0"/>
              <a:t>lor</a:t>
            </a:r>
            <a:r>
              <a:rPr lang="en-US" dirty="0" smtClean="0"/>
              <a:t> </a:t>
            </a:r>
            <a:r>
              <a:rPr lang="vi-VN" dirty="0" smtClean="0"/>
              <a:t>intersector</a:t>
            </a:r>
            <a:r>
              <a:rPr lang="en-US" dirty="0" err="1" smtClean="0"/>
              <a:t>iale</a:t>
            </a:r>
            <a:r>
              <a:rPr lang="en-US" dirty="0" smtClean="0"/>
              <a:t>.</a:t>
            </a:r>
            <a:endParaRPr lang="vi-VN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57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11560" y="35333"/>
            <a:ext cx="79928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600" b="1" dirty="0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ro-RO" sz="1600" b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u-RU" sz="1600" b="1" dirty="0" smtClean="0">
                <a:solidFill>
                  <a:srgbClr val="A50021"/>
                </a:solidFill>
                <a:latin typeface="Times New Roman" pitchFamily="18" charset="0"/>
              </a:rPr>
              <a:t>BURSE INDIVIDUALE </a:t>
            </a:r>
            <a:r>
              <a:rPr lang="en-US" sz="1600" b="1" dirty="0" smtClean="0">
                <a:solidFill>
                  <a:srgbClr val="A50021"/>
                </a:solidFill>
                <a:latin typeface="Times New Roman" pitchFamily="18" charset="0"/>
              </a:rPr>
              <a:t>P</a:t>
            </a:r>
            <a:r>
              <a:rPr lang="ru-RU" sz="1600" b="1" dirty="0" smtClean="0">
                <a:solidFill>
                  <a:srgbClr val="A50021"/>
                </a:solidFill>
                <a:latin typeface="Times New Roman" pitchFamily="18" charset="0"/>
              </a:rPr>
              <a:t>ENTRU SPRIJINIREA </a:t>
            </a:r>
            <a:r>
              <a:rPr lang="en-US" sz="1600" b="1" dirty="0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US" sz="1600" b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u-RU" sz="1600" b="1" dirty="0" smtClean="0">
                <a:solidFill>
                  <a:srgbClr val="A50021"/>
                </a:solidFill>
                <a:latin typeface="Times New Roman" pitchFamily="18" charset="0"/>
              </a:rPr>
              <a:t>CERCETĂTORILOR CU EXPERIENŢĂ</a:t>
            </a:r>
            <a:r>
              <a:rPr lang="ro-RO" sz="1600" b="1" dirty="0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ro-RO" sz="1600" b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o-RO" sz="1600" b="1" u="sng" dirty="0" smtClean="0">
                <a:solidFill>
                  <a:srgbClr val="A50021"/>
                </a:solidFill>
                <a:latin typeface="Times New Roman" pitchFamily="18" charset="0"/>
              </a:rPr>
              <a:t> DETALII</a:t>
            </a:r>
            <a:endParaRPr lang="en-US" sz="1600" b="1" dirty="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348880"/>
            <a:ext cx="784887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vi-VN" sz="20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Bugetul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240.50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o-RO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mln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EUR 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în 2014 (</a:t>
            </a:r>
            <a:r>
              <a:rPr lang="vi-VN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Burse Globale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29 </a:t>
            </a:r>
            <a:r>
              <a:rPr lang="ro-RO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mln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vi-VN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vi-VN" sz="2000" b="1" dirty="0" err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Durata proiectelor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2 ani (</a:t>
            </a:r>
            <a:r>
              <a:rPr lang="ro-RO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Burse </a:t>
            </a:r>
            <a:r>
              <a:rPr lang="vi-VN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Globale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3 ani)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vi-VN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vi-VN" sz="2000" b="1" dirty="0" err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Sprijin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cercetătorilor cu experienţă de orice naţionalitate (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însă: </a:t>
            </a:r>
            <a:r>
              <a:rPr lang="vi-VN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Burse Globale</a:t>
            </a:r>
            <a:r>
              <a:rPr lang="ro-RO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şi </a:t>
            </a:r>
            <a:r>
              <a:rPr lang="vi-VN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reintegrare</a:t>
            </a:r>
            <a:r>
              <a:rPr lang="ro-RO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doar p/u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cetăţenii UE MS/AC şi rezidenţi pe termen lung)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vi-VN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o-RO" sz="20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vi-VN" sz="20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ubcriterii 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evaluare 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comune </a:t>
            </a:r>
            <a:r>
              <a:rPr lang="vi-V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pentru toate propunerile</a:t>
            </a:r>
            <a:r>
              <a:rPr lang="ro-RO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57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3505</TotalTime>
  <Words>1066</Words>
  <Application>Microsoft Office PowerPoint</Application>
  <PresentationFormat>Экран (4:3)</PresentationFormat>
  <Paragraphs>128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Край</vt:lpstr>
      <vt:lpstr>Programul Cadru al UE de Cercetare-Inovare ORIZONT 2020 (2014-2020)</vt:lpstr>
      <vt:lpstr>Prezentare generală</vt:lpstr>
      <vt:lpstr>Acțiunile Marie Skłodowska-Curie în Orizont 2020</vt:lpstr>
      <vt:lpstr> Direcțiile majore ale MSCA </vt:lpstr>
      <vt:lpstr>Apelurile anunțate</vt:lpstr>
      <vt:lpstr>ITN - REŢELE INOVATIVE PENTRU SPRIJINIREA CERCETĂTORILOR DEBUTANȚI</vt:lpstr>
      <vt:lpstr>REŢELE INOVATIVE PENTRU SPRIJINIREA CERCETĂTORILOR DEBUTANȚI   DETALII</vt:lpstr>
      <vt:lpstr>IF - BURSE INDIVIDUALE PENTRU SPRIJINIREA  CERCETĂTORILOR CU EXPERIENŢĂ</vt:lpstr>
      <vt:lpstr> BURSE INDIVIDUALE PENTRU SPRIJINIREA  CERCETĂTORILOR CU EXPERIENŢĂ  DETALII</vt:lpstr>
      <vt:lpstr>RISE - COOPERARE INTERNAŢIONALĂ ȘI INTER-SECTORIALĂ PRIN SCHIMB DE PERSONAL DE CERCETARE ŞI INOVARE</vt:lpstr>
      <vt:lpstr> COOPERARE INTERNAŢIONALĂ ȘI INTER-SECTORIALĂ PRIN SCHIMB DE PERSONAL DE CERCETARE ŞI INOVARE  DETALII</vt:lpstr>
      <vt:lpstr>COFUND - COFINANŢAREA PROGRAMELOR REGIONALE, NAŢIONALE ŞI INTERNAŢIONALE DE DOCTORAT ŞIPOSTDOCTORAT</vt:lpstr>
      <vt:lpstr>COFUND - COFINANŢAREA PROGRAMELOR REGIONALE, NAŢIONALE ŞI INTERNAŢIONALE DE DOCTORAT ŞIPOSTDOCTORAT  DETALII</vt:lpstr>
      <vt:lpstr>Condiţii de participare</vt:lpstr>
      <vt:lpstr>Informaţia utilă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Alex</cp:lastModifiedBy>
  <cp:revision>469</cp:revision>
  <cp:lastPrinted>2013-11-15T08:31:47Z</cp:lastPrinted>
  <dcterms:created xsi:type="dcterms:W3CDTF">2013-02-08T15:01:37Z</dcterms:created>
  <dcterms:modified xsi:type="dcterms:W3CDTF">2013-12-12T11:38:16Z</dcterms:modified>
</cp:coreProperties>
</file>