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6" r:id="rId3"/>
    <p:sldId id="272" r:id="rId4"/>
    <p:sldId id="295" r:id="rId5"/>
    <p:sldId id="296" r:id="rId6"/>
    <p:sldId id="293" r:id="rId7"/>
    <p:sldId id="294" r:id="rId8"/>
    <p:sldId id="292" r:id="rId9"/>
    <p:sldId id="297" r:id="rId10"/>
    <p:sldId id="273" r:id="rId11"/>
    <p:sldId id="291" r:id="rId12"/>
    <p:sldId id="267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50021"/>
    <a:srgbClr val="CCECFF"/>
    <a:srgbClr val="DDF2FF"/>
    <a:srgbClr val="FFFF00"/>
    <a:srgbClr val="CCFFCC"/>
    <a:srgbClr val="FFD9FF"/>
    <a:srgbClr val="F6E2A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5608F0-6C4F-4010-B886-BA3A14202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7187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7DE0A6-8523-4DFC-B766-AD32AF84B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DE0A6-8523-4DFC-B766-AD32AF84B7A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7DE0A6-8523-4DFC-B766-AD32AF84B7A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4886-7495-4916-B737-68F9B319AF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C927B-FC22-4469-8C82-5E8DCE213A0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F403-80CA-4C69-802A-5858EE26D91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2A60C-393B-4F3F-9AEB-141CE3D5BE9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7F83-14BC-41B8-99CF-DA3D17B92A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BA96-3C18-4B0B-8BC8-C7A82D9B82E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E09-FA87-42DD-8252-4735F4F366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CA2BC-FDC1-41A4-B052-4FAB88D9DC9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D4EA-C8AD-4203-8003-3B06EF1557A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8E2DB-1CB4-4A72-9849-18B202B2283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9FCCF-1DAF-41D9-AFFF-BD23CB65A9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1BE91B5B-A31D-486A-B25D-CC8E8D013F2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.rosca@h2020.m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pi.asm.md/" TargetMode="External"/><Relationship Id="rId7" Type="http://schemas.openxmlformats.org/officeDocument/2006/relationships/hyperlink" Target="http://ec.europa.eu/research/horizon2020/" TargetMode="External"/><Relationship Id="rId2" Type="http://schemas.openxmlformats.org/officeDocument/2006/relationships/hyperlink" Target="http://asm.m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research/participants/portal/page/home" TargetMode="External"/><Relationship Id="rId5" Type="http://schemas.openxmlformats.org/officeDocument/2006/relationships/hyperlink" Target="http://h2020.asm.md/" TargetMode="External"/><Relationship Id="rId4" Type="http://schemas.openxmlformats.org/officeDocument/2006/relationships/hyperlink" Target="http://fp7.asm.md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0338" y="41275"/>
            <a:ext cx="6551612" cy="2120900"/>
          </a:xfrm>
        </p:spPr>
        <p:txBody>
          <a:bodyPr/>
          <a:lstStyle/>
          <a:p>
            <a:pPr algn="ctr" eaLnBrk="1" hangingPunct="1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</a:rPr>
              <a:t>Programul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</a:rPr>
              <a:t>Cadru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</a:rPr>
              <a:t> al UE de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</a:rPr>
              <a:t>Cercetare-Inovare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</a:rPr>
              <a:t>ORIZONT 2020 (2014-2020)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endParaRPr lang="ru-RU" sz="36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653136"/>
            <a:ext cx="6480175" cy="1680989"/>
          </a:xfrm>
        </p:spPr>
        <p:txBody>
          <a:bodyPr/>
          <a:lstStyle/>
          <a:p>
            <a:pPr algn="r"/>
            <a:endParaRPr lang="ru-RU" sz="2000" b="1" dirty="0" smtClean="0">
              <a:solidFill>
                <a:srgbClr val="0070C0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0070C0"/>
                </a:solidFill>
              </a:rPr>
              <a:t>Dr.</a:t>
            </a:r>
            <a:r>
              <a:rPr lang="ro-RO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Iulia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Iatco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algn="r"/>
            <a:r>
              <a:rPr lang="en-US" sz="2000" b="1" dirty="0" err="1" smtClean="0">
                <a:solidFill>
                  <a:srgbClr val="0070C0"/>
                </a:solidFill>
              </a:rPr>
              <a:t>Punctul</a:t>
            </a:r>
            <a:r>
              <a:rPr lang="en-US" sz="2000" b="1" dirty="0" smtClean="0">
                <a:solidFill>
                  <a:srgbClr val="0070C0"/>
                </a:solidFill>
              </a:rPr>
              <a:t> National de Contact </a:t>
            </a:r>
            <a:r>
              <a:rPr lang="en-US" sz="2000" b="1" dirty="0" err="1" smtClean="0">
                <a:solidFill>
                  <a:srgbClr val="0070C0"/>
                </a:solidFill>
              </a:rPr>
              <a:t>pe</a:t>
            </a:r>
            <a:r>
              <a:rPr lang="ru-RU" sz="2000" b="1" dirty="0" smtClean="0">
                <a:solidFill>
                  <a:srgbClr val="0070C0"/>
                </a:solidFill>
              </a:rPr>
              <a:t> KBBE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</a:p>
          <a:p>
            <a:pPr algn="r"/>
            <a:endParaRPr lang="en-US" sz="2000" b="1" dirty="0" smtClean="0">
              <a:solidFill>
                <a:srgbClr val="0070C0"/>
              </a:solidFill>
            </a:endParaRPr>
          </a:p>
          <a:p>
            <a:pPr algn="r"/>
            <a:r>
              <a:rPr lang="en-US" sz="1800" dirty="0" smtClean="0"/>
              <a:t>Tel: </a:t>
            </a:r>
            <a:r>
              <a:rPr lang="en-US" sz="1800" b="1" dirty="0" smtClean="0"/>
              <a:t>+373</a:t>
            </a:r>
            <a:r>
              <a:rPr lang="ru-RU" sz="1800" b="1" dirty="0" smtClean="0"/>
              <a:t>69943597</a:t>
            </a:r>
            <a:r>
              <a:rPr lang="en-US" sz="1800" b="1" dirty="0" smtClean="0"/>
              <a:t> </a:t>
            </a:r>
            <a:endParaRPr lang="en-US" sz="1800" dirty="0" smtClean="0"/>
          </a:p>
          <a:p>
            <a:pPr algn="r"/>
            <a:r>
              <a:rPr lang="en-US" sz="1800" dirty="0" smtClean="0"/>
              <a:t>E-mail: </a:t>
            </a:r>
            <a:r>
              <a:rPr lang="ru-RU" sz="1800" b="1" u="sng" dirty="0" err="1" smtClean="0"/>
              <a:t>iulia.iatco</a:t>
            </a:r>
            <a:r>
              <a:rPr lang="en-US" sz="1800" b="1" u="sng" dirty="0" smtClean="0">
                <a:hlinkClick r:id="rId3"/>
              </a:rPr>
              <a:t>@h2020.md</a:t>
            </a:r>
            <a:endParaRPr lang="en-US" sz="1800" dirty="0" smtClean="0"/>
          </a:p>
        </p:txBody>
      </p:sp>
      <p:pic>
        <p:nvPicPr>
          <p:cNvPr id="3076" name="Picture 6" descr="C:\Users\Lidia\Documents\HORISONT 2020\H2020 LOGOS\LOGO MOLDOVA TO ERA_20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0"/>
            <a:ext cx="2919413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0" y="2204864"/>
            <a:ext cx="89644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A50021"/>
                </a:solidFill>
              </a:rPr>
              <a:t>II. </a:t>
            </a:r>
            <a:r>
              <a:rPr lang="ru-RU" sz="2400" b="1" dirty="0" smtClean="0">
                <a:solidFill>
                  <a:srgbClr val="A50021"/>
                </a:solidFill>
              </a:rPr>
              <a:t>POZIȚIA DE LIDER ÎN SECTORUL INDUSTRIAL</a:t>
            </a:r>
          </a:p>
          <a:p>
            <a:pPr marL="342900" indent="-342900"/>
            <a:r>
              <a:rPr lang="en-US" sz="2400" b="1" i="1" dirty="0" smtClean="0"/>
              <a:t>1.4. </a:t>
            </a:r>
            <a:r>
              <a:rPr lang="en-US" sz="2400" b="1" i="1" dirty="0" err="1" smtClean="0"/>
              <a:t>Biotehnologie</a:t>
            </a:r>
            <a:endParaRPr lang="ru-RU" sz="2400" b="1" i="1" dirty="0" smtClean="0"/>
          </a:p>
          <a:p>
            <a:pPr marL="342900" indent="-342900"/>
            <a:endParaRPr lang="ru-RU" sz="2400" b="1" i="1" dirty="0" smtClean="0"/>
          </a:p>
          <a:p>
            <a:pPr marL="342900" indent="-342900"/>
            <a:endParaRPr lang="ru-RU" sz="2400" b="1" i="1" dirty="0" smtClean="0"/>
          </a:p>
          <a:p>
            <a:pPr marL="342900" indent="-342900"/>
            <a:endParaRPr lang="ru-RU" sz="2400" b="1" i="1" dirty="0" smtClean="0"/>
          </a:p>
          <a:p>
            <a:pPr marL="342900" indent="-342900"/>
            <a:endParaRPr lang="ru-RU" sz="2400" b="1" i="1" dirty="0" smtClean="0"/>
          </a:p>
          <a:p>
            <a:pPr marL="342900" indent="-342900"/>
            <a:r>
              <a:rPr lang="en-US" sz="2400" b="1" i="1" dirty="0" smtClean="0"/>
              <a:t> </a:t>
            </a:r>
          </a:p>
          <a:p>
            <a:pPr marL="342900" indent="-342900"/>
            <a:endParaRPr lang="en-US" sz="2400" b="1" dirty="0" smtClean="0">
              <a:solidFill>
                <a:srgbClr val="A50021"/>
              </a:solidFill>
            </a:endParaRPr>
          </a:p>
          <a:p>
            <a:pPr marL="342900" indent="-342900" algn="ctr"/>
            <a:endParaRPr lang="en-US" sz="3600" b="1" dirty="0">
              <a:solidFill>
                <a:srgbClr val="A5002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96952"/>
            <a:ext cx="860444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A50021"/>
                </a:solidFill>
              </a:rPr>
              <a:t>III. </a:t>
            </a:r>
            <a:r>
              <a:rPr lang="ru-RU" sz="2400" b="1" dirty="0" smtClean="0">
                <a:solidFill>
                  <a:srgbClr val="A50021"/>
                </a:solidFill>
              </a:rPr>
              <a:t>PROVOCĂRILE SOCIETALE</a:t>
            </a:r>
          </a:p>
          <a:p>
            <a:r>
              <a:rPr lang="en-US" sz="2400" b="1" i="1" dirty="0" smtClean="0"/>
              <a:t>2. S</a:t>
            </a:r>
            <a:r>
              <a:rPr lang="ru-RU" sz="2400" b="1" i="1" dirty="0" err="1" smtClean="0"/>
              <a:t>ecuritatea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alimentară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agricultura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durabilă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cercetarea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marină</a:t>
            </a:r>
            <a:r>
              <a:rPr lang="ru-RU" sz="2400" b="1" i="1" dirty="0" smtClean="0"/>
              <a:t> </a:t>
            </a:r>
            <a:r>
              <a:rPr lang="ro-RO" sz="2400" b="1" i="1" dirty="0" smtClean="0"/>
              <a:t>ş</a:t>
            </a:r>
            <a:r>
              <a:rPr lang="ru-RU" sz="2400" b="1" i="1" dirty="0" err="1" smtClean="0"/>
              <a:t>i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maritimă</a:t>
            </a:r>
            <a:r>
              <a:rPr lang="ru-RU" sz="2400" b="1" i="1" dirty="0" smtClean="0"/>
              <a:t> </a:t>
            </a:r>
            <a:r>
              <a:rPr lang="ro-RO" sz="2400" b="1" i="1" dirty="0" smtClean="0"/>
              <a:t>ş</a:t>
            </a:r>
            <a:r>
              <a:rPr lang="ru-RU" sz="2400" b="1" i="1" dirty="0" err="1" smtClean="0"/>
              <a:t>i</a:t>
            </a:r>
            <a:r>
              <a:rPr lang="en-US" sz="2400" b="1" i="1" dirty="0" smtClean="0"/>
              <a:t> </a:t>
            </a:r>
            <a:r>
              <a:rPr lang="ru-RU" sz="2400" b="1" i="1" dirty="0" err="1" smtClean="0"/>
              <a:t>bioeconomia</a:t>
            </a:r>
            <a:r>
              <a:rPr lang="ru-RU" sz="2400" b="1" i="1" dirty="0" smtClean="0"/>
              <a:t>; </a:t>
            </a:r>
            <a:r>
              <a:rPr lang="ru-RU" sz="2400" b="1" i="1" dirty="0" err="1" smtClean="0"/>
              <a:t>schimbări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demografice</a:t>
            </a:r>
            <a:r>
              <a:rPr lang="ru-RU" sz="2400" b="1" i="1" dirty="0" smtClean="0"/>
              <a:t> </a:t>
            </a:r>
            <a:r>
              <a:rPr lang="ro-RO" sz="2400" b="1" i="1" dirty="0" smtClean="0"/>
              <a:t>ş</a:t>
            </a:r>
            <a:r>
              <a:rPr lang="ru-RU" sz="2400" b="1" i="1" dirty="0" err="1" smtClean="0"/>
              <a:t>i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bunăstare</a:t>
            </a:r>
            <a:endParaRPr lang="ru-RU" sz="2400" b="1" i="1" dirty="0" smtClean="0"/>
          </a:p>
          <a:p>
            <a:endParaRPr lang="en-US" sz="24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414883"/>
          </a:xfrm>
          <a:noFill/>
        </p:spPr>
        <p:txBody>
          <a:bodyPr anchor="ctr"/>
          <a:lstStyle/>
          <a:p>
            <a:pPr marL="358775" algn="ctr" eaLnBrk="1" hangingPunct="1"/>
            <a:r>
              <a:rPr lang="en-US" sz="3200" b="1" dirty="0" err="1" smtClean="0">
                <a:solidFill>
                  <a:srgbClr val="A50021"/>
                </a:solidFill>
                <a:latin typeface="Times New Roman" pitchFamily="18" charset="0"/>
              </a:rPr>
              <a:t>Apelurile</a:t>
            </a: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A50021"/>
                </a:solidFill>
                <a:latin typeface="Times New Roman" pitchFamily="18" charset="0"/>
              </a:rPr>
              <a:t>anuntate</a:t>
            </a:r>
            <a:endParaRPr lang="en-GB" sz="3200" b="1" dirty="0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686800" cy="1871662"/>
          </a:xfrm>
        </p:spPr>
        <p:txBody>
          <a:bodyPr/>
          <a:lstStyle/>
          <a:p>
            <a:pPr marL="779463" lvl="1" indent="-322263" eaLnBrk="1" hangingPunct="1">
              <a:lnSpc>
                <a:spcPct val="80000"/>
              </a:lnSpc>
            </a:pPr>
            <a:endParaRPr lang="en-GB" sz="2000" b="1" smtClean="0">
              <a:latin typeface="Arial Narrow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124744"/>
          <a:ext cx="9144001" cy="640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2"/>
                <a:gridCol w="2592288"/>
                <a:gridCol w="1080120"/>
                <a:gridCol w="1584176"/>
                <a:gridCol w="1547665"/>
              </a:tblGrid>
              <a:tr h="118766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Nr./Code</a:t>
                      </a:r>
                      <a:endParaRPr lang="en-US" sz="18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Apelul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aseline="0" dirty="0" smtClean="0"/>
                        <a:t> Nr. </a:t>
                      </a:r>
                      <a:r>
                        <a:rPr lang="en-US" sz="1800" baseline="0" dirty="0" err="1" smtClean="0"/>
                        <a:t>si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Denumirea</a:t>
                      </a:r>
                      <a:endParaRPr lang="en-US" sz="18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BUGET</a:t>
                      </a:r>
                      <a:endParaRPr lang="en-US" sz="18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 </a:t>
                      </a:r>
                      <a:r>
                        <a:rPr lang="en-US" sz="1800" dirty="0" err="1" smtClean="0"/>
                        <a:t>Lansarii</a:t>
                      </a:r>
                      <a:endParaRPr lang="en-US" sz="18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imita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pentru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depunere</a:t>
                      </a:r>
                      <a:endParaRPr lang="en-US" sz="1800" dirty="0"/>
                    </a:p>
                  </a:txBody>
                  <a:tcPr marL="91438" marR="91438"/>
                </a:tc>
              </a:tr>
              <a:tr h="83136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H2020-SFS-2014-1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SUSTAINABLE FOOD SECURITY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mln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11-12-2013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26-06-2014</a:t>
                      </a:r>
                      <a:endParaRPr lang="en-US" sz="1400" dirty="0"/>
                    </a:p>
                  </a:txBody>
                  <a:tcPr marL="91438" marR="91438"/>
                </a:tc>
              </a:tr>
              <a:tr h="5035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H2020-ISIB-2014-2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INNOVATIVE, SUSTAINABLE AND INCLUSIVE BIOECONOMY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 </a:t>
                      </a:r>
                      <a:r>
                        <a:rPr lang="ru-RU" sz="1400" dirty="0" err="1" smtClean="0"/>
                        <a:t>mln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11-12-2013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12-03-2014</a:t>
                      </a:r>
                      <a:endParaRPr lang="en-US" sz="1400" dirty="0" smtClean="0"/>
                    </a:p>
                    <a:p>
                      <a:r>
                        <a:rPr lang="ru-RU" sz="1400" dirty="0" smtClean="0"/>
                        <a:t>26-06-2014</a:t>
                      </a:r>
                      <a:endParaRPr lang="en-US" sz="1400" dirty="0"/>
                    </a:p>
                  </a:txBody>
                  <a:tcPr marL="91438" marR="91438"/>
                </a:tc>
              </a:tr>
              <a:tr h="5035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H2020-ISIB-2014-1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INNOVATIVE, SUSTAINABLE AND INCLUSIVE BIOECONOMY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24,5 </a:t>
                      </a:r>
                      <a:r>
                        <a:rPr lang="ru-RU" sz="1400" dirty="0" err="1" smtClean="0"/>
                        <a:t>mln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11-12-2013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26-06-2014</a:t>
                      </a:r>
                      <a:endParaRPr lang="en-US" sz="1400" dirty="0"/>
                    </a:p>
                  </a:txBody>
                  <a:tcPr marL="91438" marR="91438"/>
                </a:tc>
              </a:tr>
              <a:tr h="503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H2020-ISIB-2015-2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INNOVATIVE, SUSTAINABLE AND INCLUSIVE BIOECONOMY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 </a:t>
                      </a:r>
                      <a:r>
                        <a:rPr lang="ru-RU" sz="1400" dirty="0" err="1" smtClean="0"/>
                        <a:t>mln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11-12-2013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24-02-2015</a:t>
                      </a:r>
                    </a:p>
                    <a:p>
                      <a:r>
                        <a:rPr lang="ru-RU" sz="1400" dirty="0" smtClean="0"/>
                        <a:t>11-06-2015</a:t>
                      </a:r>
                      <a:endParaRPr lang="en-US" sz="1400" dirty="0"/>
                    </a:p>
                  </a:txBody>
                  <a:tcPr marL="91438" marR="91438"/>
                </a:tc>
              </a:tr>
              <a:tr h="503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H2020-ISIB-2015-1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INNOVATIVE, SUSTAINABLE AND INCLUSIVE BIOECONOMY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 </a:t>
                      </a:r>
                      <a:r>
                        <a:rPr lang="ru-RU" sz="1400" dirty="0" err="1" smtClean="0"/>
                        <a:t>mln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11-12-2013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11-06-2015</a:t>
                      </a:r>
                      <a:endParaRPr lang="en-US" sz="1400" dirty="0"/>
                    </a:p>
                  </a:txBody>
                  <a:tcPr marL="91438" marR="91438"/>
                </a:tc>
              </a:tr>
              <a:tr h="5035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H2020-LEIT-BIO-2014-1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BIOTECHNOLOGY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47,9 </a:t>
                      </a:r>
                      <a:r>
                        <a:rPr lang="ru-RU" sz="1400" dirty="0" err="1" smtClean="0"/>
                        <a:t>mln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11-12-2013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12-03-2014</a:t>
                      </a:r>
                    </a:p>
                    <a:p>
                      <a:r>
                        <a:rPr lang="ru-RU" sz="1400" dirty="0" smtClean="0"/>
                        <a:t>26-06-2014</a:t>
                      </a:r>
                      <a:endParaRPr lang="en-US" sz="1400" dirty="0"/>
                    </a:p>
                  </a:txBody>
                  <a:tcPr marL="91438" marR="91438"/>
                </a:tc>
              </a:tr>
              <a:tr h="5035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H2020-LEIT-BIO-2015-1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BIOTECHNOLOGY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29,6 </a:t>
                      </a:r>
                      <a:r>
                        <a:rPr lang="ru-RU" sz="1400" dirty="0" err="1" smtClean="0"/>
                        <a:t>mln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11-12-2013</a:t>
                      </a:r>
                      <a:endParaRPr lang="en-US" sz="1400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24-02-2015</a:t>
                      </a:r>
                    </a:p>
                    <a:p>
                      <a:r>
                        <a:rPr lang="ru-RU" sz="1400" dirty="0" smtClean="0"/>
                        <a:t>11-06-2015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91438" marR="9143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r>
              <a:rPr lang="en-US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ro-RO" sz="4000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utilă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o-RO" dirty="0" smtClean="0"/>
              <a:t>Consultaţii</a:t>
            </a:r>
            <a:r>
              <a:rPr lang="ru-RU" dirty="0" smtClean="0"/>
              <a:t>: </a:t>
            </a:r>
            <a:r>
              <a:rPr lang="ru-RU" dirty="0" err="1" smtClean="0"/>
              <a:t>dupa</a:t>
            </a:r>
            <a:r>
              <a:rPr lang="ru-RU" dirty="0" smtClean="0"/>
              <a:t> </a:t>
            </a:r>
            <a:r>
              <a:rPr lang="ru-RU" dirty="0" err="1" smtClean="0"/>
              <a:t>cerintele</a:t>
            </a:r>
            <a:r>
              <a:rPr lang="ru-RU" dirty="0" smtClean="0"/>
              <a:t> </a:t>
            </a:r>
            <a:endParaRPr lang="ro-RO" dirty="0" smtClean="0"/>
          </a:p>
          <a:p>
            <a:pPr>
              <a:defRPr/>
            </a:pPr>
            <a:r>
              <a:rPr lang="ro-RO" dirty="0" smtClean="0"/>
              <a:t>Zilele de </a:t>
            </a:r>
            <a:r>
              <a:rPr lang="ro-RO" dirty="0" smtClean="0"/>
              <a:t>informare</a:t>
            </a:r>
            <a:r>
              <a:rPr lang="ru-RU" dirty="0" smtClean="0"/>
              <a:t>: 17 </a:t>
            </a:r>
            <a:r>
              <a:rPr lang="ru-RU" dirty="0" err="1" smtClean="0"/>
              <a:t>ianuarie</a:t>
            </a:r>
            <a:r>
              <a:rPr lang="ru-RU" dirty="0" smtClean="0"/>
              <a:t> 2014, </a:t>
            </a:r>
            <a:r>
              <a:rPr lang="ru-RU" dirty="0" err="1" smtClean="0"/>
              <a:t>Bruxelles</a:t>
            </a:r>
            <a:r>
              <a:rPr lang="ru-RU" dirty="0" smtClean="0"/>
              <a:t>, </a:t>
            </a:r>
            <a:r>
              <a:rPr lang="ru-RU" dirty="0" err="1" smtClean="0"/>
              <a:t>Belgia</a:t>
            </a:r>
            <a:endParaRPr lang="ro-RO" dirty="0" smtClean="0"/>
          </a:p>
          <a:p>
            <a:pPr>
              <a:defRPr/>
            </a:pPr>
            <a:endParaRPr lang="ro-RO" sz="18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 eaLnBrk="1" hangingPunct="1"/>
            <a:r>
              <a:rPr lang="ro-RO" b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Legături utile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00050" indent="-400050" eaLnBrk="1" hangingPunct="1"/>
            <a:r>
              <a:rPr lang="ro-RO" b="1" smtClean="0">
                <a:solidFill>
                  <a:srgbClr val="A50021"/>
                </a:solidFill>
                <a:hlinkClick r:id="rId2"/>
              </a:rPr>
              <a:t>http://asm.md/</a:t>
            </a:r>
            <a:r>
              <a:rPr lang="ro-RO" b="1" smtClean="0">
                <a:solidFill>
                  <a:srgbClr val="A50021"/>
                </a:solidFill>
              </a:rPr>
              <a:t> </a:t>
            </a:r>
            <a:endParaRPr lang="en-US" b="1" smtClean="0">
              <a:solidFill>
                <a:srgbClr val="A50021"/>
              </a:solidFill>
            </a:endParaRPr>
          </a:p>
          <a:p>
            <a:pPr marL="400050" indent="-400050" eaLnBrk="1" hangingPunct="1"/>
            <a:r>
              <a:rPr lang="ro-RO" b="1" smtClean="0">
                <a:solidFill>
                  <a:srgbClr val="A50021"/>
                </a:solidFill>
                <a:hlinkClick r:id="rId3"/>
              </a:rPr>
              <a:t>http://</a:t>
            </a:r>
            <a:r>
              <a:rPr lang="en-US" b="1" smtClean="0">
                <a:solidFill>
                  <a:srgbClr val="A50021"/>
                </a:solidFill>
                <a:hlinkClick r:id="rId3"/>
              </a:rPr>
              <a:t>cpi</a:t>
            </a:r>
            <a:r>
              <a:rPr lang="ro-RO" b="1" smtClean="0">
                <a:solidFill>
                  <a:srgbClr val="A50021"/>
                </a:solidFill>
                <a:hlinkClick r:id="rId3"/>
              </a:rPr>
              <a:t>.asm.md/</a:t>
            </a:r>
            <a:r>
              <a:rPr lang="ro-RO" b="1" smtClean="0">
                <a:solidFill>
                  <a:srgbClr val="A50021"/>
                </a:solidFill>
              </a:rPr>
              <a:t> </a:t>
            </a:r>
          </a:p>
          <a:p>
            <a:pPr marL="400050" indent="-400050" eaLnBrk="1" hangingPunct="1"/>
            <a:r>
              <a:rPr lang="ro-RO" b="1" smtClean="0">
                <a:solidFill>
                  <a:srgbClr val="A50021"/>
                </a:solidFill>
                <a:hlinkClick r:id="rId4"/>
              </a:rPr>
              <a:t>http://fp7.asm.md/</a:t>
            </a:r>
            <a:r>
              <a:rPr lang="ro-RO" b="1" smtClean="0">
                <a:solidFill>
                  <a:srgbClr val="A50021"/>
                </a:solidFill>
              </a:rPr>
              <a:t> </a:t>
            </a:r>
            <a:endParaRPr lang="en-US" b="1" smtClean="0">
              <a:solidFill>
                <a:srgbClr val="A50021"/>
              </a:solidFill>
            </a:endParaRPr>
          </a:p>
          <a:p>
            <a:pPr marL="400050" indent="-400050" eaLnBrk="1" hangingPunct="1"/>
            <a:r>
              <a:rPr lang="ro-RO" b="1" smtClean="0">
                <a:solidFill>
                  <a:srgbClr val="A50021"/>
                </a:solidFill>
                <a:hlinkClick r:id="rId5"/>
              </a:rPr>
              <a:t>http://</a:t>
            </a:r>
            <a:r>
              <a:rPr lang="en-US" b="1" smtClean="0">
                <a:solidFill>
                  <a:srgbClr val="A50021"/>
                </a:solidFill>
                <a:hlinkClick r:id="rId5"/>
              </a:rPr>
              <a:t>h2020</a:t>
            </a:r>
            <a:r>
              <a:rPr lang="ro-RO" b="1" smtClean="0">
                <a:solidFill>
                  <a:srgbClr val="A50021"/>
                </a:solidFill>
                <a:hlinkClick r:id="rId5"/>
              </a:rPr>
              <a:t>.asm.md/</a:t>
            </a:r>
            <a:r>
              <a:rPr lang="ro-RO" b="1" smtClean="0">
                <a:solidFill>
                  <a:srgbClr val="A50021"/>
                </a:solidFill>
              </a:rPr>
              <a:t> </a:t>
            </a:r>
            <a:endParaRPr lang="en-US" b="1" smtClean="0">
              <a:solidFill>
                <a:srgbClr val="A50021"/>
              </a:solidFill>
            </a:endParaRPr>
          </a:p>
          <a:p>
            <a:pPr marL="400050" indent="-400050" eaLnBrk="1" hangingPunct="1"/>
            <a:r>
              <a:rPr lang="en-US" smtClean="0">
                <a:hlinkClick r:id="rId6"/>
              </a:rPr>
              <a:t>http://ec.europa.eu/research/participants/portal/page/home</a:t>
            </a:r>
            <a:endParaRPr lang="ro-RO" smtClean="0"/>
          </a:p>
          <a:p>
            <a:pPr marL="400050" indent="-400050" eaLnBrk="1" hangingPunct="1"/>
            <a:r>
              <a:rPr lang="ro-RO" smtClean="0">
                <a:hlinkClick r:id="rId7"/>
              </a:rPr>
              <a:t>http://ec.europa.eu/research/horizon2020/</a:t>
            </a:r>
            <a:r>
              <a:rPr lang="ro-RO" smtClean="0"/>
              <a:t> </a:t>
            </a: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75CF90F-799C-4C78-8580-5F03D59B9AD9}" type="slidenum">
              <a:rPr lang="ru-RU" sz="1200">
                <a:solidFill>
                  <a:srgbClr val="00AEEF"/>
                </a:solidFill>
                <a:latin typeface="+mn-lt"/>
              </a:rPr>
              <a:pPr algn="r">
                <a:defRPr/>
              </a:pPr>
              <a:t>12</a:t>
            </a:fld>
            <a:endParaRPr lang="ru-RU" sz="1200">
              <a:solidFill>
                <a:srgbClr val="00AEE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5"/>
          <p:cNvSpPr>
            <a:spLocks noChangeArrowheads="1"/>
          </p:cNvSpPr>
          <p:nvPr/>
        </p:nvSpPr>
        <p:spPr bwMode="auto">
          <a:xfrm>
            <a:off x="2411413" y="836613"/>
            <a:ext cx="4176712" cy="3024187"/>
          </a:xfrm>
          <a:prstGeom prst="ellipse">
            <a:avLst/>
          </a:prstGeom>
          <a:solidFill>
            <a:srgbClr val="FFD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b="1" dirty="0">
                <a:solidFill>
                  <a:srgbClr val="A50021"/>
                </a:solidFill>
              </a:rPr>
              <a:t>I. </a:t>
            </a:r>
            <a:r>
              <a:rPr lang="ru-RU" b="1" dirty="0">
                <a:solidFill>
                  <a:srgbClr val="A50021"/>
                </a:solidFill>
              </a:rPr>
              <a:t>EXCELENȚĂ ȘTIINȚIFICĂ</a:t>
            </a:r>
            <a:endParaRPr lang="en-US" b="1" dirty="0">
              <a:solidFill>
                <a:srgbClr val="A50021"/>
              </a:solidFill>
            </a:endParaRPr>
          </a:p>
          <a:p>
            <a:pPr marL="342900" indent="-342900"/>
            <a:r>
              <a:rPr lang="en-US" sz="1600" b="1" i="1" dirty="0"/>
              <a:t>1. </a:t>
            </a:r>
            <a:r>
              <a:rPr lang="en-US" sz="1600" b="1" i="1" dirty="0" err="1"/>
              <a:t>Cercetările</a:t>
            </a:r>
            <a:r>
              <a:rPr lang="en-US" sz="1600" b="1" i="1" dirty="0"/>
              <a:t> „de </a:t>
            </a:r>
            <a:r>
              <a:rPr lang="en-US" sz="1600" b="1" i="1" dirty="0" err="1"/>
              <a:t>frontieră</a:t>
            </a:r>
            <a:r>
              <a:rPr lang="en-US" sz="1600" b="1" i="1" dirty="0"/>
              <a:t>”</a:t>
            </a:r>
          </a:p>
          <a:p>
            <a:pPr marL="342900" indent="-342900"/>
            <a:r>
              <a:rPr lang="en-US" sz="1600" b="1" i="1" dirty="0"/>
              <a:t>2. </a:t>
            </a:r>
            <a:r>
              <a:rPr lang="en-US" sz="1600" b="1" i="1" dirty="0" err="1"/>
              <a:t>Tehnologiile</a:t>
            </a:r>
            <a:r>
              <a:rPr lang="en-US" sz="1600" b="1" i="1" dirty="0"/>
              <a:t> </a:t>
            </a:r>
            <a:r>
              <a:rPr lang="en-US" sz="1600" b="1" i="1" dirty="0" err="1"/>
              <a:t>viitoare</a:t>
            </a:r>
            <a:r>
              <a:rPr lang="en-US" sz="1600" b="1" i="1" dirty="0"/>
              <a:t> </a:t>
            </a:r>
            <a:r>
              <a:rPr lang="ro-RO" sz="1600" b="1" i="1" dirty="0"/>
              <a:t>ş</a:t>
            </a:r>
            <a:r>
              <a:rPr lang="en-US" sz="1600" b="1" i="1" dirty="0" err="1"/>
              <a:t>i</a:t>
            </a:r>
            <a:endParaRPr lang="en-US" sz="1600" b="1" i="1" dirty="0"/>
          </a:p>
          <a:p>
            <a:pPr marL="342900" indent="-342900"/>
            <a:r>
              <a:rPr lang="en-US" sz="1600" b="1" i="1" dirty="0" err="1"/>
              <a:t>emergente</a:t>
            </a:r>
            <a:r>
              <a:rPr lang="en-US" sz="1600" b="1" i="1" dirty="0"/>
              <a:t> </a:t>
            </a:r>
            <a:r>
              <a:rPr lang="en-US" sz="1600" b="1" dirty="0"/>
              <a:t>(FET)</a:t>
            </a:r>
          </a:p>
          <a:p>
            <a:pPr marL="342900" indent="-342900"/>
            <a:r>
              <a:rPr lang="en-US" sz="1600" b="1" i="1" dirty="0"/>
              <a:t>3. Ac</a:t>
            </a:r>
            <a:r>
              <a:rPr lang="ro-RO" sz="1600" b="1" i="1" dirty="0"/>
              <a:t>ţ</a:t>
            </a:r>
            <a:r>
              <a:rPr lang="en-US" sz="1600" b="1" i="1" dirty="0" err="1"/>
              <a:t>iunile</a:t>
            </a:r>
            <a:r>
              <a:rPr lang="en-US" sz="1600" b="1" i="1" dirty="0"/>
              <a:t> Marie Curie</a:t>
            </a:r>
          </a:p>
          <a:p>
            <a:pPr marL="342900" indent="-342900"/>
            <a:r>
              <a:rPr lang="en-US" sz="1600" b="1" i="1" dirty="0"/>
              <a:t>4. </a:t>
            </a:r>
            <a:r>
              <a:rPr lang="en-US" sz="1600" b="1" i="1" dirty="0" err="1"/>
              <a:t>infrastructurile</a:t>
            </a:r>
            <a:r>
              <a:rPr lang="en-US" sz="1600" b="1" i="1" dirty="0"/>
              <a:t> de </a:t>
            </a:r>
            <a:r>
              <a:rPr lang="en-US" sz="1600" b="1" i="1" dirty="0" err="1"/>
              <a:t>cercetare</a:t>
            </a:r>
            <a:endParaRPr lang="en-US" sz="1600" b="1" i="1" dirty="0"/>
          </a:p>
          <a:p>
            <a:pPr marL="342900" indent="-342900"/>
            <a:endParaRPr lang="ru-RU" b="1" dirty="0"/>
          </a:p>
        </p:txBody>
      </p:sp>
      <p:sp>
        <p:nvSpPr>
          <p:cNvPr id="4099" name="Oval 6"/>
          <p:cNvSpPr>
            <a:spLocks noChangeArrowheads="1"/>
          </p:cNvSpPr>
          <p:nvPr/>
        </p:nvSpPr>
        <p:spPr bwMode="auto">
          <a:xfrm>
            <a:off x="179388" y="2852738"/>
            <a:ext cx="4248150" cy="3716337"/>
          </a:xfrm>
          <a:prstGeom prst="ellipse">
            <a:avLst/>
          </a:prstGeom>
          <a:solidFill>
            <a:srgbClr val="DDF2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en-US" b="1" dirty="0">
                <a:solidFill>
                  <a:srgbClr val="A50021"/>
                </a:solidFill>
              </a:rPr>
              <a:t>II. </a:t>
            </a:r>
            <a:r>
              <a:rPr lang="ru-RU" b="1" dirty="0">
                <a:solidFill>
                  <a:srgbClr val="A50021"/>
                </a:solidFill>
              </a:rPr>
              <a:t>POZIȚIA DE LIDER </a:t>
            </a:r>
            <a:endParaRPr lang="en-US" b="1" dirty="0">
              <a:solidFill>
                <a:srgbClr val="A50021"/>
              </a:solidFill>
            </a:endParaRPr>
          </a:p>
          <a:p>
            <a:pPr marL="342900" indent="-342900"/>
            <a:r>
              <a:rPr lang="ru-RU" b="1" dirty="0">
                <a:solidFill>
                  <a:srgbClr val="A50021"/>
                </a:solidFill>
              </a:rPr>
              <a:t>ÎN SECTORUL INDUSTRIAL</a:t>
            </a:r>
            <a:endParaRPr lang="en-US" b="1" dirty="0">
              <a:solidFill>
                <a:srgbClr val="A50021"/>
              </a:solidFill>
            </a:endParaRPr>
          </a:p>
          <a:p>
            <a:pPr marL="342900" indent="-342900"/>
            <a:r>
              <a:rPr lang="en-US" sz="1400" b="1" i="1" dirty="0"/>
              <a:t>       </a:t>
            </a:r>
            <a:r>
              <a:rPr lang="en-US" sz="1400" b="1" i="1" u="sng" dirty="0"/>
              <a:t>1.T</a:t>
            </a:r>
            <a:r>
              <a:rPr lang="ru-RU" sz="1400" b="1" i="1" u="sng" dirty="0" err="1"/>
              <a:t>ehnologiile</a:t>
            </a:r>
            <a:r>
              <a:rPr lang="ru-RU" sz="1400" b="1" i="1" u="sng" dirty="0"/>
              <a:t> </a:t>
            </a:r>
            <a:r>
              <a:rPr lang="ru-RU" sz="1400" b="1" i="1" u="sng" dirty="0" err="1"/>
              <a:t>industriale</a:t>
            </a:r>
            <a:r>
              <a:rPr lang="ru-RU" sz="1400" b="1" i="1" u="sng" dirty="0"/>
              <a:t> </a:t>
            </a:r>
            <a:r>
              <a:rPr lang="ru-RU" sz="1400" b="1" i="1" u="sng" dirty="0" err="1"/>
              <a:t>și</a:t>
            </a:r>
            <a:r>
              <a:rPr lang="ru-RU" sz="1400" b="1" i="1" u="sng" dirty="0"/>
              <a:t> </a:t>
            </a:r>
            <a:endParaRPr lang="en-US" sz="1400" b="1" i="1" u="sng" dirty="0"/>
          </a:p>
          <a:p>
            <a:pPr marL="342900" indent="-342900"/>
            <a:r>
              <a:rPr lang="en-US" sz="1400" b="1" i="1" dirty="0"/>
              <a:t>      </a:t>
            </a:r>
            <a:r>
              <a:rPr lang="en-US" sz="1400" b="1" i="1" u="sng" dirty="0"/>
              <a:t> </a:t>
            </a:r>
            <a:r>
              <a:rPr lang="ru-RU" sz="1400" b="1" i="1" u="sng" dirty="0" err="1"/>
              <a:t>generice</a:t>
            </a:r>
            <a:r>
              <a:rPr lang="en-US" sz="1400" b="1" i="1" u="sng" dirty="0"/>
              <a:t>:</a:t>
            </a:r>
          </a:p>
          <a:p>
            <a:pPr marL="342900" indent="-342900"/>
            <a:r>
              <a:rPr lang="en-US" sz="1400" b="1" i="1" dirty="0"/>
              <a:t>1.1.TIC, </a:t>
            </a:r>
          </a:p>
          <a:p>
            <a:pPr marL="342900" indent="-342900"/>
            <a:r>
              <a:rPr lang="en-US" sz="1400" b="1" i="1" dirty="0"/>
              <a:t>1.2. </a:t>
            </a:r>
            <a:r>
              <a:rPr lang="en-US" sz="1400" b="1" i="1" dirty="0" err="1"/>
              <a:t>Nanotehnologii</a:t>
            </a:r>
            <a:r>
              <a:rPr lang="en-US" sz="1400" b="1" i="1" dirty="0"/>
              <a:t>, </a:t>
            </a:r>
          </a:p>
          <a:p>
            <a:pPr marL="342900" indent="-342900"/>
            <a:r>
              <a:rPr lang="en-US" sz="1400" b="1" i="1" dirty="0"/>
              <a:t>1.3. </a:t>
            </a:r>
            <a:r>
              <a:rPr lang="en-US" sz="1400" b="1" i="1" dirty="0" err="1"/>
              <a:t>Materialele</a:t>
            </a:r>
            <a:r>
              <a:rPr lang="en-US" sz="1400" b="1" i="1" dirty="0"/>
              <a:t> </a:t>
            </a:r>
            <a:r>
              <a:rPr lang="en-US" sz="1400" b="1" i="1" dirty="0" err="1"/>
              <a:t>avansate</a:t>
            </a:r>
            <a:r>
              <a:rPr lang="en-US" sz="1400" b="1" i="1" dirty="0"/>
              <a:t>, </a:t>
            </a:r>
          </a:p>
          <a:p>
            <a:pPr marL="342900" indent="-342900"/>
            <a:r>
              <a:rPr lang="en-US" sz="1400" b="1" i="1" dirty="0">
                <a:solidFill>
                  <a:srgbClr val="C00000"/>
                </a:solidFill>
              </a:rPr>
              <a:t>1.4. </a:t>
            </a:r>
            <a:r>
              <a:rPr lang="en-US" sz="1400" b="1" i="1" dirty="0" err="1">
                <a:solidFill>
                  <a:srgbClr val="C00000"/>
                </a:solidFill>
              </a:rPr>
              <a:t>Biotehnologie</a:t>
            </a:r>
            <a:r>
              <a:rPr lang="en-US" sz="1400" b="1" i="1" dirty="0">
                <a:solidFill>
                  <a:srgbClr val="C00000"/>
                </a:solidFill>
              </a:rPr>
              <a:t>, </a:t>
            </a:r>
          </a:p>
          <a:p>
            <a:pPr marL="342900" indent="-342900"/>
            <a:r>
              <a:rPr lang="en-US" sz="1400" b="1" i="1" dirty="0"/>
              <a:t>1.5. </a:t>
            </a:r>
            <a:r>
              <a:rPr lang="en-US" sz="1400" b="1" i="1" dirty="0" err="1"/>
              <a:t>Sistemele</a:t>
            </a:r>
            <a:r>
              <a:rPr lang="en-US" sz="1400" b="1" i="1" dirty="0"/>
              <a:t> </a:t>
            </a:r>
            <a:r>
              <a:rPr lang="en-US" sz="1400" b="1" i="1" dirty="0" err="1"/>
              <a:t>avansate</a:t>
            </a:r>
            <a:r>
              <a:rPr lang="en-US" sz="1400" b="1" i="1" dirty="0"/>
              <a:t> de </a:t>
            </a:r>
          </a:p>
          <a:p>
            <a:pPr marL="342900" indent="-342900"/>
            <a:r>
              <a:rPr lang="en-US" sz="1400" b="1" i="1" dirty="0" err="1"/>
              <a:t>fabrica</a:t>
            </a:r>
            <a:r>
              <a:rPr lang="ro-RO" sz="1400" b="1" i="1" dirty="0"/>
              <a:t>ţ</a:t>
            </a:r>
            <a:r>
              <a:rPr lang="en-US" sz="1400" b="1" i="1" dirty="0" err="1"/>
              <a:t>ie</a:t>
            </a:r>
            <a:r>
              <a:rPr lang="en-US" sz="1400" b="1" i="1" dirty="0"/>
              <a:t> </a:t>
            </a:r>
            <a:r>
              <a:rPr lang="ro-RO" sz="1400" b="1" i="1" dirty="0"/>
              <a:t>ş</a:t>
            </a:r>
            <a:r>
              <a:rPr lang="en-US" sz="1400" b="1" i="1" dirty="0" err="1"/>
              <a:t>i</a:t>
            </a:r>
            <a:r>
              <a:rPr lang="en-US" sz="1400" b="1" i="1" dirty="0"/>
              <a:t> </a:t>
            </a:r>
            <a:r>
              <a:rPr lang="en-US" sz="1400" b="1" i="1" dirty="0" err="1"/>
              <a:t>prelucrare</a:t>
            </a:r>
            <a:r>
              <a:rPr lang="en-US" sz="1400" b="1" i="1" dirty="0"/>
              <a:t> </a:t>
            </a:r>
          </a:p>
          <a:p>
            <a:pPr marL="342900" indent="-342900"/>
            <a:r>
              <a:rPr lang="en-US" sz="1400" b="1" i="1" dirty="0"/>
              <a:t>1.6. Spa</a:t>
            </a:r>
            <a:r>
              <a:rPr lang="ro-RO" sz="1400" b="1" i="1" dirty="0"/>
              <a:t>ţ</a:t>
            </a:r>
            <a:r>
              <a:rPr lang="en-US" sz="1400" b="1" i="1" dirty="0" err="1"/>
              <a:t>iu</a:t>
            </a:r>
            <a:endParaRPr lang="en-US" sz="1400" b="1" i="1" dirty="0"/>
          </a:p>
          <a:p>
            <a:pPr marL="342900" indent="-342900"/>
            <a:r>
              <a:rPr lang="en-US" sz="1400" b="1" i="1" dirty="0"/>
              <a:t>      </a:t>
            </a:r>
            <a:r>
              <a:rPr lang="en-US" sz="1400" b="1" i="1" u="sng" dirty="0"/>
              <a:t>2.Acesul la </a:t>
            </a:r>
            <a:r>
              <a:rPr lang="en-US" sz="1400" b="1" i="1" u="sng" dirty="0" err="1"/>
              <a:t>Finantarea</a:t>
            </a:r>
            <a:r>
              <a:rPr lang="en-US" sz="1400" b="1" i="1" u="sng" dirty="0"/>
              <a:t> de </a:t>
            </a:r>
            <a:r>
              <a:rPr lang="en-US" sz="1400" b="1" i="1" u="sng" dirty="0" err="1"/>
              <a:t>Risc</a:t>
            </a:r>
            <a:endParaRPr lang="en-US" sz="1400" b="1" i="1" u="sng" dirty="0"/>
          </a:p>
          <a:p>
            <a:pPr marL="342900" indent="-342900"/>
            <a:r>
              <a:rPr lang="en-US" sz="1400" b="1" i="1" dirty="0"/>
              <a:t>      </a:t>
            </a:r>
            <a:r>
              <a:rPr lang="en-US" sz="1400" b="1" i="1" u="sng" dirty="0"/>
              <a:t>3. </a:t>
            </a:r>
            <a:r>
              <a:rPr lang="en-US" sz="1400" b="1" i="1" u="sng" dirty="0" err="1"/>
              <a:t>Inovarea</a:t>
            </a:r>
            <a:r>
              <a:rPr lang="en-US" sz="1400" b="1" i="1" u="sng" dirty="0"/>
              <a:t> in IMM</a:t>
            </a:r>
          </a:p>
        </p:txBody>
      </p:sp>
      <p:sp>
        <p:nvSpPr>
          <p:cNvPr id="4100" name="Oval 7"/>
          <p:cNvSpPr>
            <a:spLocks noChangeArrowheads="1"/>
          </p:cNvSpPr>
          <p:nvPr/>
        </p:nvSpPr>
        <p:spPr bwMode="auto">
          <a:xfrm>
            <a:off x="3779838" y="2924175"/>
            <a:ext cx="5184775" cy="3716338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solidFill>
                  <a:srgbClr val="A50021"/>
                </a:solidFill>
              </a:rPr>
              <a:t>III. </a:t>
            </a:r>
            <a:r>
              <a:rPr lang="ru-RU" b="1" dirty="0">
                <a:solidFill>
                  <a:srgbClr val="A50021"/>
                </a:solidFill>
              </a:rPr>
              <a:t>PROVOCĂRILE SOCIETALE</a:t>
            </a:r>
            <a:endParaRPr lang="en-US" b="1" dirty="0">
              <a:solidFill>
                <a:srgbClr val="A50021"/>
              </a:solidFill>
            </a:endParaRPr>
          </a:p>
          <a:p>
            <a:r>
              <a:rPr lang="en-US" sz="1400" b="1" i="1" dirty="0"/>
              <a:t>1. S</a:t>
            </a:r>
            <a:r>
              <a:rPr lang="ru-RU" sz="1400" b="1" i="1" dirty="0" err="1"/>
              <a:t>ănătate</a:t>
            </a:r>
            <a:r>
              <a:rPr lang="ru-RU" sz="1400" b="1" i="1" dirty="0"/>
              <a:t>, </a:t>
            </a:r>
            <a:endParaRPr lang="en-US" sz="1400" b="1" i="1" dirty="0"/>
          </a:p>
          <a:p>
            <a:r>
              <a:rPr lang="en-US" sz="1400" b="1" i="1" dirty="0">
                <a:solidFill>
                  <a:srgbClr val="C00000"/>
                </a:solidFill>
              </a:rPr>
              <a:t>2. S</a:t>
            </a:r>
            <a:r>
              <a:rPr lang="ru-RU" sz="1400" b="1" i="1" dirty="0" err="1">
                <a:solidFill>
                  <a:srgbClr val="C00000"/>
                </a:solidFill>
              </a:rPr>
              <a:t>ecuritatea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</a:rPr>
              <a:t>alimentară</a:t>
            </a:r>
            <a:r>
              <a:rPr lang="ru-RU" sz="1400" b="1" i="1" dirty="0">
                <a:solidFill>
                  <a:srgbClr val="C00000"/>
                </a:solidFill>
              </a:rPr>
              <a:t>, </a:t>
            </a:r>
            <a:r>
              <a:rPr lang="ru-RU" sz="1400" b="1" i="1" dirty="0" err="1">
                <a:solidFill>
                  <a:srgbClr val="C00000"/>
                </a:solidFill>
              </a:rPr>
              <a:t>agricultura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</a:rPr>
              <a:t>durabilă</a:t>
            </a:r>
            <a:r>
              <a:rPr lang="ru-RU" sz="1400" b="1" i="1" dirty="0">
                <a:solidFill>
                  <a:srgbClr val="C00000"/>
                </a:solidFill>
              </a:rPr>
              <a:t>, </a:t>
            </a:r>
            <a:endParaRPr lang="en-US" sz="1400" b="1" i="1" dirty="0">
              <a:solidFill>
                <a:srgbClr val="C00000"/>
              </a:solidFill>
            </a:endParaRPr>
          </a:p>
          <a:p>
            <a:r>
              <a:rPr lang="ru-RU" sz="1400" b="1" i="1" dirty="0" err="1">
                <a:solidFill>
                  <a:srgbClr val="C00000"/>
                </a:solidFill>
              </a:rPr>
              <a:t>cercetarea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</a:rPr>
              <a:t>marină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o-RO" sz="1400" b="1" i="1" dirty="0">
                <a:solidFill>
                  <a:srgbClr val="C00000"/>
                </a:solidFill>
              </a:rPr>
              <a:t>ş</a:t>
            </a:r>
            <a:r>
              <a:rPr lang="ru-RU" sz="1400" b="1" i="1" dirty="0" err="1">
                <a:solidFill>
                  <a:srgbClr val="C00000"/>
                </a:solidFill>
              </a:rPr>
              <a:t>i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</a:rPr>
              <a:t>maritimă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o-RO" sz="1400" b="1" i="1" dirty="0">
                <a:solidFill>
                  <a:srgbClr val="C00000"/>
                </a:solidFill>
              </a:rPr>
              <a:t>ş</a:t>
            </a:r>
            <a:r>
              <a:rPr lang="ru-RU" sz="1400" b="1" i="1" dirty="0" err="1">
                <a:solidFill>
                  <a:srgbClr val="C00000"/>
                </a:solidFill>
              </a:rPr>
              <a:t>i</a:t>
            </a:r>
            <a:r>
              <a:rPr lang="en-US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</a:rPr>
              <a:t>bioeconomia</a:t>
            </a:r>
            <a:r>
              <a:rPr lang="ru-RU" sz="1400" b="1" i="1" dirty="0">
                <a:solidFill>
                  <a:srgbClr val="C00000"/>
                </a:solidFill>
              </a:rPr>
              <a:t>; </a:t>
            </a:r>
            <a:endParaRPr lang="en-US" sz="1400" b="1" i="1" dirty="0">
              <a:solidFill>
                <a:srgbClr val="C00000"/>
              </a:solidFill>
            </a:endParaRPr>
          </a:p>
          <a:p>
            <a:r>
              <a:rPr lang="ru-RU" sz="1400" b="1" i="1" dirty="0" err="1">
                <a:solidFill>
                  <a:srgbClr val="C00000"/>
                </a:solidFill>
              </a:rPr>
              <a:t>schimbări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</a:rPr>
              <a:t>demografice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o-RO" sz="1400" b="1" i="1" dirty="0">
                <a:solidFill>
                  <a:srgbClr val="C00000"/>
                </a:solidFill>
              </a:rPr>
              <a:t>ş</a:t>
            </a:r>
            <a:r>
              <a:rPr lang="ru-RU" sz="1400" b="1" i="1" dirty="0" err="1">
                <a:solidFill>
                  <a:srgbClr val="C00000"/>
                </a:solidFill>
              </a:rPr>
              <a:t>i</a:t>
            </a:r>
            <a:r>
              <a:rPr lang="ru-RU" sz="1400" b="1" i="1" dirty="0">
                <a:solidFill>
                  <a:srgbClr val="C00000"/>
                </a:solidFill>
              </a:rPr>
              <a:t> </a:t>
            </a:r>
            <a:r>
              <a:rPr lang="ru-RU" sz="1400" b="1" i="1" dirty="0" err="1">
                <a:solidFill>
                  <a:srgbClr val="C00000"/>
                </a:solidFill>
              </a:rPr>
              <a:t>bunăstare</a:t>
            </a:r>
            <a:r>
              <a:rPr lang="ru-RU" sz="1400" b="1" i="1" dirty="0">
                <a:solidFill>
                  <a:srgbClr val="C00000"/>
                </a:solidFill>
              </a:rPr>
              <a:t>;</a:t>
            </a:r>
          </a:p>
          <a:p>
            <a:r>
              <a:rPr lang="en-US" sz="1400" b="1" i="1" dirty="0"/>
              <a:t>3.</a:t>
            </a:r>
            <a:r>
              <a:rPr lang="en-US" sz="1400" b="1" dirty="0"/>
              <a:t> </a:t>
            </a:r>
            <a:r>
              <a:rPr lang="en-US" sz="1400" b="1" i="1" dirty="0"/>
              <a:t>S</a:t>
            </a:r>
            <a:r>
              <a:rPr lang="ru-RU" sz="1400" b="1" i="1" dirty="0" err="1"/>
              <a:t>urse</a:t>
            </a:r>
            <a:r>
              <a:rPr lang="ru-RU" sz="1400" b="1" i="1" dirty="0"/>
              <a:t> </a:t>
            </a:r>
            <a:r>
              <a:rPr lang="ru-RU" sz="1400" b="1" i="1" dirty="0" err="1"/>
              <a:t>de</a:t>
            </a:r>
            <a:r>
              <a:rPr lang="ru-RU" sz="1400" b="1" i="1" dirty="0"/>
              <a:t> </a:t>
            </a:r>
            <a:r>
              <a:rPr lang="ru-RU" sz="1400" b="1" i="1" dirty="0" err="1"/>
              <a:t>energie</a:t>
            </a:r>
            <a:r>
              <a:rPr lang="ru-RU" sz="1400" b="1" i="1" dirty="0"/>
              <a:t> </a:t>
            </a:r>
            <a:r>
              <a:rPr lang="ru-RU" sz="1400" b="1" i="1" dirty="0" err="1"/>
              <a:t>sigure</a:t>
            </a:r>
            <a:r>
              <a:rPr lang="ru-RU" sz="1400" b="1" i="1" dirty="0"/>
              <a:t>, </a:t>
            </a:r>
            <a:r>
              <a:rPr lang="ru-RU" sz="1400" b="1" i="1" dirty="0" err="1"/>
              <a:t>ecologice</a:t>
            </a:r>
            <a:r>
              <a:rPr lang="ru-RU" sz="1400" b="1" i="1" dirty="0"/>
              <a:t> </a:t>
            </a:r>
            <a:r>
              <a:rPr lang="ro-RO" sz="1400" b="1" i="1" dirty="0"/>
              <a:t>ş</a:t>
            </a:r>
            <a:r>
              <a:rPr lang="ru-RU" sz="1400" b="1" i="1" dirty="0" err="1"/>
              <a:t>i</a:t>
            </a:r>
            <a:r>
              <a:rPr lang="ru-RU" sz="1400" b="1" i="1" dirty="0"/>
              <a:t> </a:t>
            </a:r>
            <a:r>
              <a:rPr lang="ru-RU" sz="1400" b="1" i="1" dirty="0" err="1"/>
              <a:t>eficiente</a:t>
            </a:r>
            <a:endParaRPr lang="en-US" sz="1400" b="1" i="1" dirty="0"/>
          </a:p>
          <a:p>
            <a:r>
              <a:rPr lang="en-US" sz="1400" b="1" i="1" dirty="0"/>
              <a:t>4. M</a:t>
            </a:r>
            <a:r>
              <a:rPr lang="ru-RU" sz="1400" b="1" i="1" dirty="0" err="1"/>
              <a:t>ijloace</a:t>
            </a:r>
            <a:r>
              <a:rPr lang="en-US" sz="1400" b="1" i="1" dirty="0"/>
              <a:t>le</a:t>
            </a:r>
            <a:r>
              <a:rPr lang="ru-RU" sz="1400" b="1" i="1" dirty="0"/>
              <a:t> </a:t>
            </a:r>
            <a:r>
              <a:rPr lang="ru-RU" sz="1400" b="1" i="1" dirty="0" err="1"/>
              <a:t>de</a:t>
            </a:r>
            <a:r>
              <a:rPr lang="ru-RU" sz="1400" b="1" i="1" dirty="0"/>
              <a:t> </a:t>
            </a:r>
            <a:r>
              <a:rPr lang="ru-RU" sz="1400" b="1" i="1" dirty="0" err="1"/>
              <a:t>transport</a:t>
            </a:r>
            <a:r>
              <a:rPr lang="ru-RU" sz="1400" b="1" i="1" dirty="0"/>
              <a:t> </a:t>
            </a:r>
            <a:r>
              <a:rPr lang="ru-RU" sz="1400" b="1" i="1" dirty="0" err="1"/>
              <a:t>inteligente</a:t>
            </a:r>
            <a:r>
              <a:rPr lang="ru-RU" sz="1400" b="1" i="1" dirty="0"/>
              <a:t>, </a:t>
            </a:r>
            <a:r>
              <a:rPr lang="ru-RU" sz="1400" b="1" i="1" dirty="0" err="1"/>
              <a:t>ecologice</a:t>
            </a:r>
            <a:r>
              <a:rPr lang="ru-RU" sz="1400" b="1" i="1" dirty="0"/>
              <a:t> </a:t>
            </a:r>
            <a:endParaRPr lang="en-US" sz="1400" b="1" i="1" dirty="0"/>
          </a:p>
          <a:p>
            <a:r>
              <a:rPr lang="ro-RO" sz="1400" b="1" i="1" dirty="0"/>
              <a:t>ş</a:t>
            </a:r>
            <a:r>
              <a:rPr lang="ru-RU" sz="1400" b="1" i="1" dirty="0" err="1"/>
              <a:t>i</a:t>
            </a:r>
            <a:r>
              <a:rPr lang="ru-RU" sz="1400" b="1" i="1" dirty="0"/>
              <a:t> </a:t>
            </a:r>
            <a:r>
              <a:rPr lang="ru-RU" sz="1400" b="1" i="1" dirty="0" err="1"/>
              <a:t>integrate</a:t>
            </a:r>
            <a:r>
              <a:rPr lang="ru-RU" sz="1400" b="1" i="1" dirty="0"/>
              <a:t>;</a:t>
            </a:r>
          </a:p>
          <a:p>
            <a:r>
              <a:rPr lang="en-US" sz="1400" b="1" i="1" dirty="0"/>
              <a:t>5. </a:t>
            </a:r>
            <a:r>
              <a:rPr lang="en-US" sz="1400" b="1" i="1" dirty="0" err="1"/>
              <a:t>Schimbarile</a:t>
            </a:r>
            <a:r>
              <a:rPr lang="en-US" sz="1400" b="1" dirty="0"/>
              <a:t> </a:t>
            </a:r>
            <a:r>
              <a:rPr lang="ru-RU" sz="1400" b="1" i="1" dirty="0"/>
              <a:t> </a:t>
            </a:r>
            <a:r>
              <a:rPr lang="ru-RU" sz="1400" b="1" i="1" dirty="0" err="1"/>
              <a:t>climatice</a:t>
            </a:r>
            <a:r>
              <a:rPr lang="ru-RU" sz="1400" b="1" i="1" dirty="0"/>
              <a:t>, </a:t>
            </a:r>
            <a:r>
              <a:rPr lang="ru-RU" sz="1400" b="1" i="1" dirty="0" err="1"/>
              <a:t>utilizarea</a:t>
            </a:r>
            <a:r>
              <a:rPr lang="ru-RU" sz="1400" b="1" i="1" dirty="0"/>
              <a:t> </a:t>
            </a:r>
            <a:r>
              <a:rPr lang="ru-RU" sz="1400" b="1" i="1" dirty="0" err="1"/>
              <a:t>eficientă</a:t>
            </a:r>
            <a:r>
              <a:rPr lang="ru-RU" sz="1400" b="1" i="1" dirty="0"/>
              <a:t> </a:t>
            </a:r>
            <a:endParaRPr lang="en-US" sz="1400" b="1" i="1" dirty="0"/>
          </a:p>
          <a:p>
            <a:r>
              <a:rPr lang="ru-RU" sz="1400" b="1" i="1" dirty="0" err="1"/>
              <a:t>a</a:t>
            </a:r>
            <a:r>
              <a:rPr lang="ru-RU" sz="1400" b="1" i="1" dirty="0"/>
              <a:t> </a:t>
            </a:r>
            <a:r>
              <a:rPr lang="ru-RU" sz="1400" b="1" i="1" dirty="0" err="1"/>
              <a:t>resurselor</a:t>
            </a:r>
            <a:r>
              <a:rPr lang="ru-RU" sz="1400" b="1" i="1" dirty="0"/>
              <a:t> </a:t>
            </a:r>
            <a:r>
              <a:rPr lang="ro-RO" sz="1400" b="1" i="1" dirty="0"/>
              <a:t>ş</a:t>
            </a:r>
            <a:r>
              <a:rPr lang="ru-RU" sz="1400" b="1" i="1" dirty="0" err="1"/>
              <a:t>i</a:t>
            </a:r>
            <a:r>
              <a:rPr lang="ru-RU" sz="1400" b="1" i="1" dirty="0"/>
              <a:t> </a:t>
            </a:r>
            <a:r>
              <a:rPr lang="ru-RU" sz="1400" b="1" i="1" dirty="0" err="1"/>
              <a:t>materiile</a:t>
            </a:r>
            <a:r>
              <a:rPr lang="ru-RU" sz="1400" b="1" i="1" dirty="0"/>
              <a:t> </a:t>
            </a:r>
            <a:r>
              <a:rPr lang="ru-RU" sz="1400" b="1" i="1" dirty="0" err="1"/>
              <a:t>prime</a:t>
            </a:r>
            <a:r>
              <a:rPr lang="ru-RU" sz="1400" b="1" i="1" dirty="0"/>
              <a:t>;</a:t>
            </a:r>
          </a:p>
          <a:p>
            <a:r>
              <a:rPr lang="en-US" sz="1400" b="1" i="1" dirty="0"/>
              <a:t>6.S</a:t>
            </a:r>
            <a:r>
              <a:rPr lang="ru-RU" sz="1400" b="1" i="1" dirty="0" err="1"/>
              <a:t>ocietă</a:t>
            </a:r>
            <a:r>
              <a:rPr lang="ro-RO" sz="1400" b="1" i="1" dirty="0"/>
              <a:t>ţ</a:t>
            </a:r>
            <a:r>
              <a:rPr lang="ru-RU" sz="1400" b="1" i="1" dirty="0" err="1"/>
              <a:t>i</a:t>
            </a:r>
            <a:r>
              <a:rPr lang="en-US" sz="1400" b="1" i="1" dirty="0"/>
              <a:t>le</a:t>
            </a:r>
            <a:r>
              <a:rPr lang="ru-RU" sz="1400" b="1" i="1" dirty="0"/>
              <a:t> </a:t>
            </a:r>
            <a:r>
              <a:rPr lang="ru-RU" sz="1400" b="1" i="1" dirty="0" err="1"/>
              <a:t>favorabile</a:t>
            </a:r>
            <a:r>
              <a:rPr lang="ru-RU" sz="1400" b="1" i="1" dirty="0"/>
              <a:t> </a:t>
            </a:r>
            <a:r>
              <a:rPr lang="ru-RU" sz="1400" b="1" i="1" dirty="0" err="1"/>
              <a:t>incluziunii</a:t>
            </a:r>
            <a:r>
              <a:rPr lang="ru-RU" sz="1400" b="1" i="1" dirty="0"/>
              <a:t>, </a:t>
            </a:r>
            <a:endParaRPr lang="en-US" sz="1400" b="1" i="1" dirty="0"/>
          </a:p>
          <a:p>
            <a:r>
              <a:rPr lang="ru-RU" sz="1400" b="1" i="1" dirty="0" err="1"/>
              <a:t>inovatoare</a:t>
            </a:r>
            <a:r>
              <a:rPr lang="ru-RU" sz="1400" b="1" i="1" dirty="0"/>
              <a:t> </a:t>
            </a:r>
            <a:r>
              <a:rPr lang="ro-RO" sz="1400" b="1" i="1" dirty="0"/>
              <a:t>ş</a:t>
            </a:r>
            <a:r>
              <a:rPr lang="ru-RU" sz="1400" b="1" i="1" dirty="0" err="1"/>
              <a:t>i</a:t>
            </a:r>
            <a:r>
              <a:rPr lang="ru-RU" sz="1400" b="1" i="1" dirty="0"/>
              <a:t> </a:t>
            </a:r>
            <a:r>
              <a:rPr lang="ru-RU" sz="1400" b="1" i="1" dirty="0" err="1"/>
              <a:t>sigure</a:t>
            </a:r>
            <a:r>
              <a:rPr lang="ru-RU" sz="1400" b="1" i="1" dirty="0"/>
              <a:t>.</a:t>
            </a:r>
          </a:p>
          <a:p>
            <a:endParaRPr lang="ru-RU" sz="1400" b="1" dirty="0"/>
          </a:p>
        </p:txBody>
      </p:sp>
      <p:sp>
        <p:nvSpPr>
          <p:cNvPr id="4101" name="AutoShape 8"/>
          <p:cNvSpPr>
            <a:spLocks noChangeArrowheads="1"/>
          </p:cNvSpPr>
          <p:nvPr/>
        </p:nvSpPr>
        <p:spPr bwMode="auto">
          <a:xfrm flipH="1">
            <a:off x="3863975" y="3484563"/>
            <a:ext cx="685800" cy="7524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395288" y="174625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o-RO" sz="2000" b="1" i="1"/>
              <a:t>Priorităţile Programul</a:t>
            </a:r>
            <a:r>
              <a:rPr lang="en-US" sz="2000" b="1" i="1"/>
              <a:t>ui</a:t>
            </a:r>
            <a:r>
              <a:rPr lang="ro-RO" sz="2000" b="1" i="1"/>
              <a:t> OROZONT-2020</a:t>
            </a:r>
            <a:r>
              <a:rPr lang="en-US" sz="2000" b="1" i="1"/>
              <a:t> (2014-2020)</a:t>
            </a:r>
          </a:p>
          <a:p>
            <a:pPr algn="ctr"/>
            <a:r>
              <a:rPr lang="en-US" sz="1600" b="1" i="1">
                <a:solidFill>
                  <a:srgbClr val="A50021"/>
                </a:solidFill>
              </a:rPr>
              <a:t>Obiectivele si Principiile Comune</a:t>
            </a:r>
            <a:endParaRPr lang="ru-RU" sz="1600" b="1" i="1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333375"/>
            <a:ext cx="8748464" cy="792163"/>
          </a:xfrm>
          <a:noFill/>
        </p:spPr>
        <p:txBody>
          <a:bodyPr anchor="ctr"/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u-RU" sz="3000" b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000" b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000" b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000" b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en-GB" sz="3200" b="1" dirty="0" err="1" smtClean="0">
                <a:solidFill>
                  <a:srgbClr val="A50021"/>
                </a:solidFill>
                <a:latin typeface="Times New Roman" pitchFamily="18" charset="0"/>
              </a:rPr>
              <a:t>Priorit</a:t>
            </a:r>
            <a:r>
              <a:rPr lang="ro-RO" sz="3200" b="1" dirty="0" smtClean="0">
                <a:solidFill>
                  <a:srgbClr val="A50021"/>
                </a:solidFill>
                <a:latin typeface="Times New Roman" pitchFamily="18" charset="0"/>
              </a:rPr>
              <a:t>atea</a:t>
            </a:r>
            <a:r>
              <a:rPr lang="en-GB" sz="32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o-RO" sz="3200" b="1" dirty="0" smtClean="0">
                <a:solidFill>
                  <a:srgbClr val="A50021"/>
                </a:solidFill>
                <a:latin typeface="Times New Roman" pitchFamily="18" charset="0"/>
              </a:rPr>
              <a:t>I</a:t>
            </a: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</a:rPr>
              <a:t>I</a:t>
            </a:r>
            <a:r>
              <a:rPr lang="en-GB" sz="3200" b="1" dirty="0" smtClean="0">
                <a:solidFill>
                  <a:srgbClr val="A50021"/>
                </a:solidFill>
                <a:latin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A50021"/>
                </a:solidFill>
                <a:latin typeface="Times New Roman" pitchFamily="18" charset="0"/>
              </a:rPr>
            </a:br>
            <a:r>
              <a:rPr lang="en-US" sz="3200" b="1" dirty="0" smtClean="0">
                <a:solidFill>
                  <a:srgbClr val="A50021"/>
                </a:solidFill>
                <a:latin typeface="Times New Roman" pitchFamily="18" charset="0"/>
              </a:rPr>
              <a:t>P</a:t>
            </a:r>
            <a:r>
              <a:rPr lang="ru-RU" sz="3200" b="1" dirty="0" err="1" smtClean="0">
                <a:solidFill>
                  <a:srgbClr val="A50021"/>
                </a:solidFill>
                <a:latin typeface="Times New Roman" pitchFamily="18" charset="0"/>
              </a:rPr>
              <a:t>ozitia</a:t>
            </a: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A50021"/>
                </a:solidFill>
                <a:latin typeface="Times New Roman" pitchFamily="18" charset="0"/>
              </a:rPr>
              <a:t>de</a:t>
            </a: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A50021"/>
                </a:solidFill>
                <a:latin typeface="Times New Roman" pitchFamily="18" charset="0"/>
              </a:rPr>
              <a:t>lider</a:t>
            </a: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A50021"/>
                </a:solidFill>
                <a:latin typeface="Times New Roman" pitchFamily="18" charset="0"/>
              </a:rPr>
              <a:t>in</a:t>
            </a: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A50021"/>
                </a:solidFill>
                <a:latin typeface="Times New Roman" pitchFamily="18" charset="0"/>
              </a:rPr>
              <a:t>sectorul</a:t>
            </a:r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A50021"/>
                </a:solidFill>
                <a:latin typeface="Times New Roman" pitchFamily="18" charset="0"/>
              </a:rPr>
              <a:t>industrial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9144000" cy="2736527"/>
          </a:xfrm>
          <a:noFill/>
        </p:spPr>
        <p:txBody>
          <a:bodyPr/>
          <a:lstStyle/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779463" lvl="1" indent="-322263" eaLnBrk="1" hangingPunct="1">
              <a:lnSpc>
                <a:spcPct val="80000"/>
              </a:lnSpc>
              <a:buNone/>
            </a:pPr>
            <a:r>
              <a:rPr lang="ru-RU" sz="2000" dirty="0" smtClean="0"/>
              <a:t>D</a:t>
            </a:r>
            <a:r>
              <a:rPr lang="en-US" sz="2000" dirty="0" err="1" smtClean="0"/>
              <a:t>eveloping</a:t>
            </a:r>
            <a:r>
              <a:rPr lang="en-US" sz="2000" dirty="0" smtClean="0"/>
              <a:t> KBBE requires range of measures </a:t>
            </a:r>
            <a:br>
              <a:rPr lang="en-US" sz="2000" dirty="0" smtClean="0"/>
            </a:br>
            <a:endParaRPr lang="ru-RU" sz="2000" dirty="0" smtClean="0"/>
          </a:p>
          <a:p>
            <a:pPr marL="779463" lvl="1" indent="-322263" eaLnBrk="1" hangingPunct="1">
              <a:lnSpc>
                <a:spcPct val="80000"/>
              </a:lnSpc>
              <a:buNone/>
            </a:pPr>
            <a:r>
              <a:rPr lang="en-US" sz="2000" dirty="0" smtClean="0"/>
              <a:t>KBBE needs to</a:t>
            </a:r>
            <a:r>
              <a:rPr lang="ru-RU" sz="2000" dirty="0" smtClean="0"/>
              <a:t>:</a:t>
            </a:r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dirty="0" smtClean="0"/>
          </a:p>
          <a:p>
            <a:pPr marL="779463" lvl="1" indent="-322263" eaLnBrk="1" hangingPunct="1">
              <a:lnSpc>
                <a:spcPct val="80000"/>
              </a:lnSpc>
              <a:buNone/>
            </a:pPr>
            <a:r>
              <a:rPr lang="ru-RU" sz="2000" dirty="0" smtClean="0"/>
              <a:t>1. </a:t>
            </a:r>
            <a:r>
              <a:rPr lang="en-US" sz="2000" dirty="0" smtClean="0"/>
              <a:t>Be highly </a:t>
            </a:r>
            <a:r>
              <a:rPr lang="en-US" sz="2000" b="1" dirty="0" smtClean="0"/>
              <a:t>integrated to be successful and sustainable</a:t>
            </a:r>
            <a:endParaRPr lang="ru-RU" sz="2000" b="1" dirty="0" smtClean="0"/>
          </a:p>
          <a:p>
            <a:pPr marL="779463" lvl="1" indent="-322263" eaLnBrk="1" hangingPunct="1">
              <a:lnSpc>
                <a:spcPct val="80000"/>
              </a:lnSpc>
              <a:buNone/>
            </a:pPr>
            <a:r>
              <a:rPr lang="en-US" sz="2000" b="1" dirty="0" smtClean="0"/>
              <a:t> </a:t>
            </a:r>
            <a:endParaRPr lang="ru-RU" sz="2000" b="1" dirty="0" smtClean="0"/>
          </a:p>
          <a:p>
            <a:pPr marL="779463" lvl="1" indent="-322263" eaLnBrk="1" hangingPunct="1">
              <a:lnSpc>
                <a:spcPct val="80000"/>
              </a:lnSpc>
              <a:buNone/>
            </a:pPr>
            <a:r>
              <a:rPr lang="ru-RU" sz="2000" dirty="0" smtClean="0"/>
              <a:t>2. </a:t>
            </a:r>
            <a:r>
              <a:rPr lang="en-US" sz="2000" dirty="0" smtClean="0"/>
              <a:t>Accelerate the development of basic </a:t>
            </a:r>
            <a:r>
              <a:rPr lang="en-US" sz="2000" b="1" dirty="0" smtClean="0"/>
              <a:t>knowledge and new </a:t>
            </a:r>
            <a:r>
              <a:rPr lang="ru-RU" sz="2000" b="1" dirty="0" err="1" smtClean="0"/>
              <a:t>t</a:t>
            </a:r>
            <a:r>
              <a:rPr lang="en-US" sz="2000" b="1" dirty="0" err="1" smtClean="0"/>
              <a:t>echnologies</a:t>
            </a:r>
            <a:r>
              <a:rPr lang="en-US" sz="2000" b="1" dirty="0" smtClean="0"/>
              <a:t> by intensifying R&amp;D efforts </a:t>
            </a:r>
            <a:endParaRPr lang="ru-RU" sz="2000" b="1" dirty="0" smtClean="0"/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b="1" dirty="0" smtClean="0"/>
          </a:p>
          <a:p>
            <a:pPr marL="779463" lvl="1" indent="-322263" eaLnBrk="1" hangingPunct="1">
              <a:lnSpc>
                <a:spcPct val="80000"/>
              </a:lnSpc>
              <a:buNone/>
            </a:pPr>
            <a:r>
              <a:rPr lang="ru-RU" sz="2000" dirty="0" smtClean="0"/>
              <a:t>3. </a:t>
            </a:r>
            <a:r>
              <a:rPr lang="en-US" sz="2000" dirty="0" smtClean="0"/>
              <a:t>Encourage &amp; facilitate setting up </a:t>
            </a:r>
            <a:r>
              <a:rPr lang="en-US" sz="2000" b="1" dirty="0" smtClean="0"/>
              <a:t>economic structures supporting cooperation between sectors </a:t>
            </a:r>
            <a:endParaRPr lang="ru-RU" sz="2000" b="1" dirty="0" smtClean="0"/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b="1" dirty="0" smtClean="0"/>
          </a:p>
          <a:p>
            <a:pPr marL="779463" lvl="1" indent="-322263" eaLnBrk="1" hangingPunct="1">
              <a:lnSpc>
                <a:spcPct val="80000"/>
              </a:lnSpc>
              <a:buNone/>
            </a:pPr>
            <a:r>
              <a:rPr lang="ru-RU" sz="2000" dirty="0" smtClean="0"/>
              <a:t>4. </a:t>
            </a:r>
            <a:r>
              <a:rPr lang="en-US" sz="2000" dirty="0" smtClean="0"/>
              <a:t>Build a </a:t>
            </a:r>
            <a:r>
              <a:rPr lang="en-US" sz="2000" b="1" dirty="0" smtClean="0"/>
              <a:t>underpinning capacity for continued progress by structuring research, innovation, market conditions and education</a:t>
            </a:r>
            <a:endParaRPr lang="ru-RU" sz="2000" dirty="0" smtClean="0">
              <a:latin typeface="Arial Narrow" pitchFamily="34" charset="0"/>
            </a:endParaRPr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en-GB" sz="2000" dirty="0" smtClean="0">
              <a:latin typeface="Arial Narrow" pitchFamily="34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900113" y="1844675"/>
            <a:ext cx="741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	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Provocarile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societale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Sectorul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agroindustrial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FP7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HORIZON 2020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Program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in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total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€ 53 </a:t>
                      </a:r>
                      <a:r>
                        <a:rPr lang="ru-RU" dirty="0" err="1" smtClean="0"/>
                        <a:t>bln</a:t>
                      </a:r>
                      <a:endParaRPr lang="ru-RU" dirty="0" smtClean="0"/>
                    </a:p>
                    <a:p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€ 80 </a:t>
                      </a:r>
                      <a:r>
                        <a:rPr lang="ru-RU" dirty="0" err="1" smtClean="0"/>
                        <a:t>bln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Bioeconomie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€ 1,9 </a:t>
                      </a:r>
                      <a:r>
                        <a:rPr lang="ru-RU" dirty="0" err="1" smtClean="0"/>
                        <a:t>bln</a:t>
                      </a:r>
                      <a:r>
                        <a:rPr lang="ru-RU" dirty="0" smtClean="0"/>
                        <a:t> (1)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€ 4,6 </a:t>
                      </a:r>
                      <a:r>
                        <a:rPr lang="ru-RU" dirty="0" err="1" smtClean="0"/>
                        <a:t>bln</a:t>
                      </a:r>
                      <a:r>
                        <a:rPr lang="ru-RU" dirty="0" smtClean="0"/>
                        <a:t> (2)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Выгнутая вниз стрелка 7"/>
          <p:cNvSpPr/>
          <p:nvPr/>
        </p:nvSpPr>
        <p:spPr>
          <a:xfrm>
            <a:off x="4716016" y="2780928"/>
            <a:ext cx="2088232" cy="216024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4788024" y="4077072"/>
            <a:ext cx="2016224" cy="21602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3140968"/>
            <a:ext cx="86409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+ 50%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4437112"/>
            <a:ext cx="10081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+ 140%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4725144"/>
            <a:ext cx="842493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sz="1000" dirty="0" smtClean="0"/>
              <a:t>(1) Food, Agriculture and Fisheries, and Biotechnology </a:t>
            </a:r>
          </a:p>
          <a:p>
            <a:r>
              <a:rPr lang="en-US" sz="1000" dirty="0" smtClean="0"/>
              <a:t>(2) + Industrial leadership; Marie Curie actions; Risk Sharing Finance Facility; … </a:t>
            </a:r>
            <a:endParaRPr lang="ru-RU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2014 BUGET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</a:t>
            </a:r>
            <a:r>
              <a:rPr lang="ru-RU" dirty="0" err="1" smtClean="0"/>
              <a:t>s</a:t>
            </a:r>
            <a:r>
              <a:rPr lang="en-US" dirty="0" err="1" smtClean="0"/>
              <a:t>tainable</a:t>
            </a:r>
            <a:r>
              <a:rPr lang="ru-RU" dirty="0" smtClean="0"/>
              <a:t> </a:t>
            </a:r>
            <a:r>
              <a:rPr lang="ru-RU" dirty="0" err="1" smtClean="0"/>
              <a:t>food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– 138 </a:t>
            </a:r>
            <a:r>
              <a:rPr lang="ru-RU" dirty="0" err="1" smtClean="0"/>
              <a:t>mln</a:t>
            </a:r>
            <a:r>
              <a:rPr lang="ru-RU" dirty="0" smtClean="0"/>
              <a:t> </a:t>
            </a:r>
            <a:r>
              <a:rPr lang="ru-RU" dirty="0" err="1" smtClean="0"/>
              <a:t>euro</a:t>
            </a:r>
            <a:endParaRPr lang="ru-RU" dirty="0" smtClean="0"/>
          </a:p>
          <a:p>
            <a:r>
              <a:rPr lang="ru-RU" dirty="0" err="1" smtClean="0"/>
              <a:t>Blue</a:t>
            </a:r>
            <a:r>
              <a:rPr lang="ru-RU" dirty="0" smtClean="0"/>
              <a:t> </a:t>
            </a:r>
            <a:r>
              <a:rPr lang="ru-RU" dirty="0" err="1" smtClean="0"/>
              <a:t>growth</a:t>
            </a:r>
            <a:r>
              <a:rPr lang="ru-RU" dirty="0" smtClean="0"/>
              <a:t>: </a:t>
            </a:r>
            <a:r>
              <a:rPr lang="ru-RU" dirty="0" err="1" smtClean="0"/>
              <a:t>unlocking</a:t>
            </a:r>
            <a:r>
              <a:rPr lang="ru-RU" dirty="0" smtClean="0"/>
              <a:t>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potential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seas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oceans</a:t>
            </a:r>
            <a:r>
              <a:rPr lang="ru-RU" dirty="0" smtClean="0"/>
              <a:t> : 100 </a:t>
            </a:r>
            <a:r>
              <a:rPr lang="ru-RU" dirty="0" err="1" smtClean="0"/>
              <a:t>mln</a:t>
            </a:r>
            <a:r>
              <a:rPr lang="ru-RU" dirty="0" smtClean="0"/>
              <a:t> </a:t>
            </a:r>
            <a:r>
              <a:rPr lang="ru-RU" dirty="0" err="1" smtClean="0"/>
              <a:t>euro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1"/>
            <a:ext cx="655272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en-US" sz="1300" dirty="0" smtClean="0"/>
              <a:t>Boosting cutting-edge biotechnologies as future innovation drivers</a:t>
            </a:r>
          </a:p>
          <a:p>
            <a:r>
              <a:rPr lang="en-US" sz="1300" dirty="0" smtClean="0"/>
              <a:t>• Development of emerging tools (synthetic biology, bioinformatics, systems biology).</a:t>
            </a:r>
          </a:p>
          <a:p>
            <a:r>
              <a:rPr lang="en-US" sz="1300" dirty="0" smtClean="0"/>
              <a:t>• Exploiting the convergence with other enabling technologies such as nanotechnology</a:t>
            </a:r>
          </a:p>
          <a:p>
            <a:r>
              <a:rPr lang="en-US" sz="1300" dirty="0" smtClean="0"/>
              <a:t>(e.g. </a:t>
            </a:r>
            <a:r>
              <a:rPr lang="en-US" sz="1300" dirty="0" err="1" smtClean="0"/>
              <a:t>bionanotechnology</a:t>
            </a:r>
            <a:r>
              <a:rPr lang="en-US" sz="1300" dirty="0" smtClean="0"/>
              <a:t>) and ICT (e.g. bioelectronics).</a:t>
            </a:r>
          </a:p>
          <a:p>
            <a:r>
              <a:rPr lang="en-US" sz="1300" dirty="0" smtClean="0"/>
              <a:t>• Transfer &amp; implementation into new applications (drug delivery systems, biosensors,</a:t>
            </a:r>
          </a:p>
          <a:p>
            <a:r>
              <a:rPr lang="en-US" sz="1300" dirty="0" smtClean="0"/>
              <a:t>biochips).</a:t>
            </a:r>
          </a:p>
          <a:p>
            <a:r>
              <a:rPr lang="en-US" sz="1300" dirty="0" smtClean="0"/>
              <a:t>Biotechnology-based industrial processes</a:t>
            </a:r>
          </a:p>
          <a:p>
            <a:r>
              <a:rPr lang="en-US" sz="1300" dirty="0" smtClean="0"/>
              <a:t>• Enabling the European industry (e.g. chemical, health, mining, energy, pulp and paper,</a:t>
            </a:r>
            <a:r>
              <a:rPr lang="ru-RU" sz="1300" dirty="0" smtClean="0"/>
              <a:t> </a:t>
            </a:r>
            <a:r>
              <a:rPr lang="en-US" sz="1300" dirty="0" smtClean="0"/>
              <a:t>textile, starch, food processing) to develop new products and processes meeting</a:t>
            </a:r>
            <a:r>
              <a:rPr lang="ru-RU" sz="1300" dirty="0" smtClean="0"/>
              <a:t> </a:t>
            </a:r>
            <a:r>
              <a:rPr lang="en-US" sz="1300" dirty="0" smtClean="0"/>
              <a:t>industrial and societal demands;</a:t>
            </a:r>
          </a:p>
          <a:p>
            <a:r>
              <a:rPr lang="en-US" sz="1300" dirty="0" smtClean="0"/>
              <a:t>• Biotechnology-based alternatives to replace established ones;</a:t>
            </a:r>
          </a:p>
          <a:p>
            <a:r>
              <a:rPr lang="en-US" sz="1300" dirty="0" smtClean="0"/>
              <a:t>• Potential of biotechnology for detecting, monitoring, preventing and removing pollution</a:t>
            </a:r>
            <a:r>
              <a:rPr lang="ru-RU" sz="1300" dirty="0" smtClean="0"/>
              <a:t> </a:t>
            </a:r>
            <a:r>
              <a:rPr lang="en-US" sz="1300" dirty="0" smtClean="0"/>
              <a:t>(enzymatic and metabolic pathways, bio-processes design, advanced fermentation, up- and</a:t>
            </a:r>
            <a:r>
              <a:rPr lang="ru-RU" sz="1300" dirty="0" smtClean="0"/>
              <a:t> </a:t>
            </a:r>
            <a:r>
              <a:rPr lang="en-US" sz="1300" dirty="0" smtClean="0"/>
              <a:t>down-stream processing, dynamics of microbial communities)</a:t>
            </a:r>
          </a:p>
          <a:p>
            <a:r>
              <a:rPr lang="en-US" sz="1300" dirty="0" smtClean="0"/>
              <a:t>• Development of prototypes for assessing the techno-economic feasibility of the developed</a:t>
            </a:r>
            <a:r>
              <a:rPr lang="ru-RU" sz="1300" dirty="0" smtClean="0"/>
              <a:t> </a:t>
            </a:r>
            <a:r>
              <a:rPr lang="en-US" sz="1300" dirty="0" smtClean="0"/>
              <a:t>products and processes.</a:t>
            </a:r>
            <a:endParaRPr lang="ru-RU" sz="1300" dirty="0" smtClean="0"/>
          </a:p>
          <a:p>
            <a:endParaRPr lang="en-US" sz="1300" dirty="0" smtClean="0"/>
          </a:p>
          <a:p>
            <a:r>
              <a:rPr lang="en-US" sz="1300" dirty="0" smtClean="0"/>
              <a:t>Innovative and competitive platform technologies</a:t>
            </a:r>
          </a:p>
          <a:p>
            <a:r>
              <a:rPr lang="en-US" sz="1300" dirty="0" smtClean="0"/>
              <a:t>• Develop platform technologies (genomics, meta-genomics, proteomics, molecular tools)</a:t>
            </a:r>
          </a:p>
          <a:p>
            <a:r>
              <a:rPr lang="en-US" sz="1300" dirty="0" smtClean="0"/>
              <a:t>• Development of bio-resources with </a:t>
            </a:r>
            <a:r>
              <a:rPr lang="en-US" sz="1300" dirty="0" err="1" smtClean="0"/>
              <a:t>optimised</a:t>
            </a:r>
            <a:r>
              <a:rPr lang="en-US" sz="1300" dirty="0" smtClean="0"/>
              <a:t> properties and applications beyond</a:t>
            </a:r>
          </a:p>
          <a:p>
            <a:r>
              <a:rPr lang="en-US" sz="1300" dirty="0" smtClean="0"/>
              <a:t>conventional alternatives;</a:t>
            </a:r>
          </a:p>
          <a:p>
            <a:r>
              <a:rPr lang="en-US" sz="1300" dirty="0" smtClean="0"/>
              <a:t>• Exploration, understanding and exploitation in a sustainable manner of terrestrial and</a:t>
            </a:r>
          </a:p>
          <a:p>
            <a:r>
              <a:rPr lang="en-US" sz="1300" dirty="0" smtClean="0"/>
              <a:t>marine biodiversity for novel applications;</a:t>
            </a:r>
          </a:p>
          <a:p>
            <a:r>
              <a:rPr lang="en-US" sz="1300" dirty="0" smtClean="0"/>
              <a:t>• Biotechnology-based healthcare solutions (diagnostics, </a:t>
            </a:r>
            <a:r>
              <a:rPr lang="en-US" sz="1300" dirty="0" err="1" smtClean="0"/>
              <a:t>biologicals</a:t>
            </a:r>
            <a:r>
              <a:rPr lang="en-US" sz="1300" dirty="0" smtClean="0"/>
              <a:t>, bio-medical devices).</a:t>
            </a:r>
            <a:endParaRPr lang="ru-RU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7000" contrast="-19000"/>
          </a:blip>
          <a:srcRect/>
          <a:stretch>
            <a:fillRect/>
          </a:stretch>
        </p:blipFill>
        <p:spPr bwMode="auto">
          <a:xfrm>
            <a:off x="6876256" y="1"/>
            <a:ext cx="226774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76256" y="260648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Biotechnology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692696"/>
            <a:ext cx="2267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Cutting-edge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Biotechnology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Industrial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Biotechnology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Innovative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Technologies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39552" y="476672"/>
            <a:ext cx="18722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39552" y="3068960"/>
            <a:ext cx="187220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Agricultur</a:t>
            </a:r>
            <a:r>
              <a:rPr lang="ru-RU" b="1" dirty="0" err="1" smtClean="0"/>
              <a:t>a</a:t>
            </a:r>
            <a:r>
              <a:rPr lang="ru-RU" b="1" dirty="0" smtClean="0"/>
              <a:t> </a:t>
            </a:r>
            <a:r>
              <a:rPr lang="ru-RU" b="1" dirty="0" err="1" smtClean="0"/>
              <a:t>si</a:t>
            </a:r>
            <a:r>
              <a:rPr lang="ru-RU" b="1" dirty="0" smtClean="0"/>
              <a:t> </a:t>
            </a:r>
            <a:r>
              <a:rPr lang="ru-RU" b="1" dirty="0" err="1" smtClean="0"/>
              <a:t>silvicultura</a:t>
            </a:r>
            <a:endParaRPr lang="en-US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2555776" y="476672"/>
            <a:ext cx="20162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4716016" y="476672"/>
            <a:ext cx="1872208" cy="56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lum bright="30000" contrast="-5000"/>
          </a:blip>
          <a:srcRect/>
          <a:stretch>
            <a:fillRect/>
          </a:stretch>
        </p:blipFill>
        <p:spPr bwMode="auto">
          <a:xfrm>
            <a:off x="6732240" y="476672"/>
            <a:ext cx="197384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55776" y="260648"/>
            <a:ext cx="20162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Resursele</a:t>
            </a:r>
            <a:r>
              <a:rPr lang="ru-RU" dirty="0" smtClean="0"/>
              <a:t> </a:t>
            </a:r>
            <a:r>
              <a:rPr lang="ru-RU" dirty="0" err="1" smtClean="0"/>
              <a:t>marine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260648"/>
            <a:ext cx="201622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Agricultura</a:t>
            </a:r>
            <a:r>
              <a:rPr lang="ru-RU" dirty="0" smtClean="0"/>
              <a:t> </a:t>
            </a:r>
            <a:r>
              <a:rPr lang="ru-RU" dirty="0" err="1" smtClean="0"/>
              <a:t>si</a:t>
            </a:r>
            <a:r>
              <a:rPr lang="ru-RU" dirty="0" smtClean="0"/>
              <a:t> </a:t>
            </a:r>
            <a:r>
              <a:rPr lang="ru-RU" dirty="0" err="1" smtClean="0"/>
              <a:t>silvicultura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260648"/>
            <a:ext cx="18722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Produse</a:t>
            </a:r>
            <a:r>
              <a:rPr lang="ru-RU" dirty="0" smtClean="0"/>
              <a:t> </a:t>
            </a:r>
            <a:r>
              <a:rPr lang="ru-RU" dirty="0" err="1" smtClean="0"/>
              <a:t>alimentare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0232" y="260648"/>
            <a:ext cx="20162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Industrii</a:t>
            </a:r>
            <a:r>
              <a:rPr lang="ru-RU" dirty="0" smtClean="0"/>
              <a:t> </a:t>
            </a:r>
            <a:r>
              <a:rPr lang="ru-RU" dirty="0" err="1" smtClean="0"/>
              <a:t>biologice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412776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Sisteme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productie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284984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ru-RU" dirty="0" err="1" smtClean="0"/>
              <a:t>cosisteme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5157192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r>
              <a:rPr lang="ru-RU" dirty="0" err="1" smtClean="0"/>
              <a:t>ilvicultura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55776" y="5157192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ru-RU" dirty="0" err="1" smtClean="0"/>
              <a:t>iotehnologii</a:t>
            </a:r>
            <a:r>
              <a:rPr lang="ru-RU" dirty="0" smtClean="0"/>
              <a:t> </a:t>
            </a:r>
            <a:r>
              <a:rPr lang="ru-RU" dirty="0" err="1" smtClean="0"/>
              <a:t>marine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55776" y="3284984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ru-RU" dirty="0" err="1" smtClean="0"/>
              <a:t>ultura</a:t>
            </a:r>
            <a:r>
              <a:rPr lang="ru-RU" dirty="0" smtClean="0"/>
              <a:t> </a:t>
            </a:r>
            <a:r>
              <a:rPr lang="ru-RU" dirty="0" err="1" smtClean="0"/>
              <a:t>acvatica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55776" y="1412776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err="1" smtClean="0"/>
              <a:t>iscicultura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44008" y="5157192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r>
              <a:rPr lang="ru-RU" dirty="0" err="1" smtClean="0"/>
              <a:t>ndustria</a:t>
            </a:r>
            <a:r>
              <a:rPr lang="ru-RU" dirty="0" smtClean="0"/>
              <a:t> </a:t>
            </a:r>
            <a:r>
              <a:rPr lang="ru-RU" dirty="0" err="1" smtClean="0"/>
              <a:t>alimentara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4008" y="3284984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r>
              <a:rPr lang="ru-RU" dirty="0" err="1" smtClean="0"/>
              <a:t>utritie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44008" y="1412776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r>
              <a:rPr lang="ru-RU" dirty="0" err="1" smtClean="0"/>
              <a:t>onsumatori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32240" y="5157192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err="1" smtClean="0"/>
              <a:t>ietile</a:t>
            </a:r>
            <a:r>
              <a:rPr lang="ru-RU" dirty="0" smtClean="0"/>
              <a:t> </a:t>
            </a:r>
            <a:r>
              <a:rPr lang="ru-RU" dirty="0" err="1" smtClean="0"/>
              <a:t>pentru</a:t>
            </a:r>
            <a:r>
              <a:rPr lang="ru-RU" dirty="0" smtClean="0"/>
              <a:t> </a:t>
            </a:r>
            <a:r>
              <a:rPr lang="ru-RU" dirty="0" err="1" smtClean="0"/>
              <a:t>bioproduse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32240" y="3284984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r>
              <a:rPr lang="ru-RU" dirty="0" err="1" smtClean="0"/>
              <a:t>urificarea</a:t>
            </a:r>
            <a:r>
              <a:rPr lang="ru-RU" dirty="0" smtClean="0"/>
              <a:t> </a:t>
            </a:r>
            <a:r>
              <a:rPr lang="ru-RU" dirty="0" err="1" smtClean="0"/>
              <a:t>biologica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32240" y="1412776"/>
            <a:ext cx="2016224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r>
              <a:rPr lang="ru-RU" dirty="0" err="1" smtClean="0"/>
              <a:t>ioindustrii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792163"/>
          </a:xfrm>
          <a:noFill/>
        </p:spPr>
        <p:txBody>
          <a:bodyPr anchor="ctr"/>
          <a:lstStyle/>
          <a:p>
            <a:pPr marL="358775" lvl="1" eaLnBrk="1" hangingPunct="1"/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Succesul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depinde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mobilizarea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tuturor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actorilor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principali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Arial Narrow" pitchFamily="34" charset="0"/>
              </a:rPr>
              <a:t/>
            </a:r>
            <a:br>
              <a:rPr lang="ru-RU" sz="2000" dirty="0" smtClean="0">
                <a:latin typeface="Arial Narrow" pitchFamily="34" charset="0"/>
              </a:rPr>
            </a:br>
            <a:endParaRPr lang="en-GB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2513"/>
            <a:ext cx="8820150" cy="2736527"/>
          </a:xfrm>
          <a:noFill/>
        </p:spPr>
        <p:txBody>
          <a:bodyPr/>
          <a:lstStyle/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marL="779463" lvl="1" indent="-322263" eaLnBrk="1" hangingPunct="1">
              <a:lnSpc>
                <a:spcPct val="80000"/>
              </a:lnSpc>
              <a:buNone/>
            </a:pPr>
            <a:endParaRPr lang="en-GB" sz="2000" dirty="0" smtClean="0">
              <a:latin typeface="Arial Narrow" pitchFamily="34" charset="0"/>
            </a:endParaRP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900113" y="1844675"/>
            <a:ext cx="741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	</a:t>
            </a:r>
          </a:p>
          <a:p>
            <a:endParaRPr lang="en-US" sz="2800" b="1" dirty="0">
              <a:solidFill>
                <a:srgbClr val="0070C0"/>
              </a:solidFill>
            </a:endParaRPr>
          </a:p>
          <a:p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71550"/>
            <a:ext cx="7776864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2014-2015 </a:t>
            </a:r>
            <a:r>
              <a:rPr lang="ru-RU" b="1" dirty="0" err="1" smtClean="0">
                <a:solidFill>
                  <a:srgbClr val="C00000"/>
                </a:solidFill>
              </a:rPr>
              <a:t>calls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30725"/>
          </a:xfrm>
        </p:spPr>
        <p:txBody>
          <a:bodyPr/>
          <a:lstStyle/>
          <a:p>
            <a:pPr>
              <a:buNone/>
            </a:pPr>
            <a:r>
              <a:rPr lang="ru-RU" sz="3200" b="1" dirty="0" err="1" smtClean="0"/>
              <a:t>ec.europa.eu</a:t>
            </a:r>
            <a:r>
              <a:rPr lang="ru-RU" sz="3200" b="1" dirty="0" smtClean="0"/>
              <a:t>/</a:t>
            </a:r>
            <a:r>
              <a:rPr lang="ru-RU" sz="3200" b="1" dirty="0" err="1" smtClean="0"/>
              <a:t>research</a:t>
            </a:r>
            <a:r>
              <a:rPr lang="ru-RU" sz="3200" b="1" dirty="0" smtClean="0"/>
              <a:t>/</a:t>
            </a:r>
            <a:r>
              <a:rPr lang="ru-RU" sz="3200" b="1" dirty="0" err="1" smtClean="0"/>
              <a:t>participants</a:t>
            </a:r>
            <a:r>
              <a:rPr lang="ru-RU" sz="3200" b="1" dirty="0" smtClean="0"/>
              <a:t>/</a:t>
            </a:r>
            <a:r>
              <a:rPr lang="ru-RU" sz="3200" b="1" dirty="0" err="1" smtClean="0"/>
              <a:t>portal</a:t>
            </a:r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/</a:t>
            </a:r>
            <a:r>
              <a:rPr lang="ru-RU" sz="3200" b="1" dirty="0" err="1" smtClean="0"/>
              <a:t>desktop</a:t>
            </a:r>
            <a:r>
              <a:rPr lang="ru-RU" sz="3200" b="1" dirty="0" smtClean="0"/>
              <a:t>/</a:t>
            </a:r>
            <a:r>
              <a:rPr lang="ru-RU" sz="3200" b="1" dirty="0" err="1" smtClean="0"/>
              <a:t>en</a:t>
            </a:r>
            <a:r>
              <a:rPr lang="ru-RU" sz="3200" b="1" dirty="0" smtClean="0"/>
              <a:t>/</a:t>
            </a:r>
            <a:r>
              <a:rPr lang="ru-RU" sz="3200" b="1" dirty="0" err="1" smtClean="0"/>
              <a:t>opportunities</a:t>
            </a:r>
            <a:r>
              <a:rPr lang="ru-RU" sz="3200" b="1" dirty="0" smtClean="0"/>
              <a:t>/h2020/</a:t>
            </a:r>
            <a:r>
              <a:rPr lang="ru-RU" sz="3200" b="1" dirty="0" err="1" smtClean="0"/>
              <a:t>index.html</a:t>
            </a:r>
            <a:endParaRPr lang="ru-RU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3127</TotalTime>
  <Words>773</Words>
  <Application>Microsoft Office PowerPoint</Application>
  <PresentationFormat>Экран (4:3)</PresentationFormat>
  <Paragraphs>208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Край</vt:lpstr>
      <vt:lpstr>Programul Cadru al UE de Cercetare-Inovare ORIZONT 2020 (2014-2020)     </vt:lpstr>
      <vt:lpstr>Слайд 2</vt:lpstr>
      <vt:lpstr>    Prioritatea II. Pozitia de lider in sectorul industrial    </vt:lpstr>
      <vt:lpstr>Provocarile societale. Sectorul agroindustrial. </vt:lpstr>
      <vt:lpstr>2014 BUGET</vt:lpstr>
      <vt:lpstr>Слайд 6</vt:lpstr>
      <vt:lpstr>Слайд 7</vt:lpstr>
      <vt:lpstr>Succesul depinde de mobilizarea a tuturor actorilor principali. </vt:lpstr>
      <vt:lpstr>2014-2015 calls</vt:lpstr>
      <vt:lpstr>Apelurile anuntate</vt:lpstr>
      <vt:lpstr>Informaţia utilă </vt:lpstr>
      <vt:lpstr>Legături utile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Anjela</cp:lastModifiedBy>
  <cp:revision>417</cp:revision>
  <cp:lastPrinted>2013-11-15T08:31:47Z</cp:lastPrinted>
  <dcterms:created xsi:type="dcterms:W3CDTF">2013-02-08T15:01:37Z</dcterms:created>
  <dcterms:modified xsi:type="dcterms:W3CDTF">2013-12-12T09:45:44Z</dcterms:modified>
</cp:coreProperties>
</file>